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9" r:id="rId3"/>
    <p:sldMasterId id="2147483750" r:id="rId4"/>
    <p:sldMasterId id="2147483799" r:id="rId5"/>
    <p:sldMasterId id="2147483850" r:id="rId6"/>
  </p:sldMasterIdLst>
  <p:notesMasterIdLst>
    <p:notesMasterId r:id="rId8"/>
  </p:notesMasterIdLst>
  <p:handoutMasterIdLst>
    <p:handoutMasterId r:id="rId103"/>
  </p:handoutMasterIdLst>
  <p:sldIdLst>
    <p:sldId id="1105" r:id="rId7"/>
    <p:sldId id="2520" r:id="rId9"/>
    <p:sldId id="1548" r:id="rId10"/>
    <p:sldId id="2521" r:id="rId11"/>
    <p:sldId id="2522" r:id="rId12"/>
    <p:sldId id="2523" r:id="rId13"/>
    <p:sldId id="2405" r:id="rId14"/>
    <p:sldId id="2300" r:id="rId15"/>
    <p:sldId id="2302" r:id="rId16"/>
    <p:sldId id="1755" r:id="rId17"/>
    <p:sldId id="2303" r:id="rId18"/>
    <p:sldId id="2304" r:id="rId19"/>
    <p:sldId id="1271" r:id="rId20"/>
    <p:sldId id="1757" r:id="rId21"/>
    <p:sldId id="2629" r:id="rId22"/>
    <p:sldId id="2630" r:id="rId23"/>
    <p:sldId id="2123" r:id="rId24"/>
    <p:sldId id="1471" r:id="rId25"/>
    <p:sldId id="2305" r:id="rId26"/>
    <p:sldId id="2119" r:id="rId27"/>
    <p:sldId id="2378" r:id="rId28"/>
    <p:sldId id="1964" r:id="rId29"/>
    <p:sldId id="1960" r:id="rId30"/>
    <p:sldId id="2380" r:id="rId31"/>
    <p:sldId id="2381" r:id="rId32"/>
    <p:sldId id="2382" r:id="rId33"/>
    <p:sldId id="2124" r:id="rId34"/>
    <p:sldId id="2386" r:id="rId35"/>
    <p:sldId id="2387" r:id="rId36"/>
    <p:sldId id="2388" r:id="rId37"/>
    <p:sldId id="2391" r:id="rId38"/>
    <p:sldId id="2631" r:id="rId39"/>
    <p:sldId id="2632" r:id="rId40"/>
    <p:sldId id="2633" r:id="rId41"/>
    <p:sldId id="2112" r:id="rId42"/>
    <p:sldId id="2396" r:id="rId43"/>
    <p:sldId id="2395" r:id="rId44"/>
    <p:sldId id="1977" r:id="rId45"/>
    <p:sldId id="2420" r:id="rId46"/>
    <p:sldId id="2415" r:id="rId47"/>
    <p:sldId id="2416" r:id="rId48"/>
    <p:sldId id="2417" r:id="rId49"/>
    <p:sldId id="2418" r:id="rId50"/>
    <p:sldId id="2419" r:id="rId51"/>
    <p:sldId id="1277" r:id="rId52"/>
    <p:sldId id="2623" r:id="rId53"/>
    <p:sldId id="2622" r:id="rId54"/>
    <p:sldId id="2404" r:id="rId55"/>
    <p:sldId id="1968" r:id="rId56"/>
    <p:sldId id="2421" r:id="rId57"/>
    <p:sldId id="2422" r:id="rId58"/>
    <p:sldId id="2634" r:id="rId59"/>
    <p:sldId id="2635" r:id="rId60"/>
    <p:sldId id="2636" r:id="rId61"/>
    <p:sldId id="1362" r:id="rId62"/>
    <p:sldId id="2409" r:id="rId63"/>
    <p:sldId id="1364" r:id="rId64"/>
    <p:sldId id="1974" r:id="rId65"/>
    <p:sldId id="2410" r:id="rId66"/>
    <p:sldId id="1374" r:id="rId67"/>
    <p:sldId id="2624" r:id="rId68"/>
    <p:sldId id="2266" r:id="rId69"/>
    <p:sldId id="2299" r:id="rId70"/>
    <p:sldId id="1551" r:id="rId71"/>
    <p:sldId id="2070" r:id="rId72"/>
    <p:sldId id="1376" r:id="rId73"/>
    <p:sldId id="1377" r:id="rId74"/>
    <p:sldId id="2423" r:id="rId75"/>
    <p:sldId id="1382" r:id="rId76"/>
    <p:sldId id="1380" r:id="rId77"/>
    <p:sldId id="1381" r:id="rId78"/>
    <p:sldId id="2424" r:id="rId79"/>
    <p:sldId id="2625" r:id="rId80"/>
    <p:sldId id="2627" r:id="rId81"/>
    <p:sldId id="2628" r:id="rId82"/>
    <p:sldId id="2088" r:id="rId83"/>
    <p:sldId id="2213" r:id="rId84"/>
    <p:sldId id="2264" r:id="rId85"/>
    <p:sldId id="2411" r:id="rId86"/>
    <p:sldId id="2265" r:id="rId87"/>
    <p:sldId id="2529" r:id="rId88"/>
    <p:sldId id="2262" r:id="rId89"/>
    <p:sldId id="2049" r:id="rId90"/>
    <p:sldId id="2709" r:id="rId91"/>
    <p:sldId id="2710" r:id="rId92"/>
    <p:sldId id="2711" r:id="rId93"/>
    <p:sldId id="2712" r:id="rId94"/>
    <p:sldId id="2713" r:id="rId95"/>
    <p:sldId id="2715" r:id="rId96"/>
    <p:sldId id="2714" r:id="rId97"/>
    <p:sldId id="2082" r:id="rId98"/>
    <p:sldId id="1320" r:id="rId99"/>
    <p:sldId id="2412" r:id="rId100"/>
    <p:sldId id="2118" r:id="rId101"/>
    <p:sldId id="1393" r:id="rId102"/>
  </p:sldIdLst>
  <p:sldSz cx="12192000" cy="6858000"/>
  <p:notesSz cx="6797675" cy="9872345"/>
  <p:embeddedFontLst>
    <p:embeddedFont>
      <p:font typeface="Cera CY" panose="020B0604020202020204" charset="0"/>
      <p:regular r:id="rId107"/>
      <p:bold r:id="rId108"/>
    </p:embeddedFont>
    <p:embeddedFont>
      <p:font typeface="Gilroy" panose="00000500000000000000" pitchFamily="2" charset="-52"/>
      <p:regular r:id="rId109"/>
      <p:bold r:id="rId110"/>
      <p:italic r:id="rId111"/>
      <p:boldItalic r:id="rId112"/>
    </p:embeddedFont>
    <p:embeddedFont>
      <p:font typeface="GILROY-MEDIUM" panose="00000600000000000000" pitchFamily="2" charset="-52"/>
      <p:regular r:id="rId113"/>
    </p:embeddedFont>
    <p:embeddedFont>
      <p:font typeface="Roboto Light" panose="02000000000000000000" pitchFamily="2" charset="0"/>
      <p:regular r:id="rId114"/>
      <p:italic r:id="rId115"/>
    </p:embeddedFont>
    <p:embeddedFont>
      <p:font typeface="ROBOTO LIGHT2001047 LIGHT" charset="0"/>
      <p:regular r:id="rId116"/>
    </p:embeddedFont>
    <p:embeddedFont>
      <p:font typeface="Roboto Medium" panose="02000000000000000000" pitchFamily="2" charset="0"/>
      <p:regular r:id="rId117"/>
      <p:italic r:id="rId11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29A"/>
    <a:srgbClr val="033C6B"/>
    <a:srgbClr val="EBD3A3"/>
    <a:srgbClr val="EB006B"/>
    <a:srgbClr val="F6F3D2"/>
    <a:srgbClr val="1190D0"/>
    <a:srgbClr val="276DED"/>
    <a:srgbClr val="130369"/>
    <a:srgbClr val="E66F18"/>
    <a:srgbClr val="11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æ·±è²æ ·å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2" d="100"/>
          <a:sy n="82" d="100"/>
        </p:scale>
        <p:origin x="307" y="72"/>
      </p:cViewPr>
      <p:guideLst>
        <p:guide pos="3595"/>
        <p:guide orient="horz" pos="2060"/>
      </p:guideLst>
    </p:cSldViewPr>
  </p:slideViewPr>
  <p:notesTextViewPr>
    <p:cViewPr>
      <p:scale>
        <a:sx n="65" d="100"/>
        <a:sy n="65" d="100"/>
      </p:scale>
      <p:origin x="0" y="0"/>
    </p:cViewPr>
  </p:notesTextViewPr>
  <p:sorterViewPr>
    <p:cViewPr varScale="1">
      <p:scale>
        <a:sx n="100" d="100"/>
        <a:sy n="100" d="100"/>
      </p:scale>
      <p:origin x="0" y="-5496"/>
    </p:cViewPr>
  </p:sorterViewPr>
  <p:notesViewPr>
    <p:cSldViewPr snapToGrid="0">
      <p:cViewPr varScale="1">
        <p:scale>
          <a:sx n="76" d="100"/>
          <a:sy n="76" d="100"/>
        </p:scale>
        <p:origin x="3520"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8" Type="http://schemas.openxmlformats.org/officeDocument/2006/relationships/font" Target="fonts/font12.fntdata"/><Relationship Id="rId117" Type="http://schemas.openxmlformats.org/officeDocument/2006/relationships/font" Target="fonts/font11.fntdata"/><Relationship Id="rId116" Type="http://schemas.openxmlformats.org/officeDocument/2006/relationships/font" Target="fonts/font10.fntdata"/><Relationship Id="rId115" Type="http://schemas.openxmlformats.org/officeDocument/2006/relationships/font" Target="fonts/font9.fntdata"/><Relationship Id="rId114" Type="http://schemas.openxmlformats.org/officeDocument/2006/relationships/font" Target="fonts/font8.fntdata"/><Relationship Id="rId113" Type="http://schemas.openxmlformats.org/officeDocument/2006/relationships/font" Target="fonts/font7.fntdata"/><Relationship Id="rId112" Type="http://schemas.openxmlformats.org/officeDocument/2006/relationships/font" Target="fonts/font6.fntdata"/><Relationship Id="rId111" Type="http://schemas.openxmlformats.org/officeDocument/2006/relationships/font" Target="fonts/font5.fntdata"/><Relationship Id="rId110" Type="http://schemas.openxmlformats.org/officeDocument/2006/relationships/font" Target="fonts/font4.fntdata"/><Relationship Id="rId11" Type="http://schemas.openxmlformats.org/officeDocument/2006/relationships/slide" Target="slides/slide4.xml"/><Relationship Id="rId109" Type="http://schemas.openxmlformats.org/officeDocument/2006/relationships/font" Target="fonts/font3.fntdata"/><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32"/>
          </a:xfrm>
          <a:prstGeom prst="rect">
            <a:avLst/>
          </a:prstGeom>
        </p:spPr>
        <p:txBody>
          <a:bodyPr vert="horz" lIns="91440" tIns="45720" rIns="91440" bIns="45720" rtlCol="0"/>
          <a:lstStyle>
            <a:lvl1pPr algn="l">
              <a:defRPr sz="1190"/>
            </a:lvl1pPr>
          </a:lstStyle>
          <a:p>
            <a:endParaRPr lang="en-US"/>
          </a:p>
        </p:txBody>
      </p:sp>
      <p:sp>
        <p:nvSpPr>
          <p:cNvPr id="3" name="Date Placeholder 2"/>
          <p:cNvSpPr>
            <a:spLocks noGrp="1"/>
          </p:cNvSpPr>
          <p:nvPr>
            <p:ph type="dt" sz="quarter" idx="1"/>
          </p:nvPr>
        </p:nvSpPr>
        <p:spPr>
          <a:xfrm>
            <a:off x="3850443" y="0"/>
            <a:ext cx="2945659" cy="495332"/>
          </a:xfrm>
          <a:prstGeom prst="rect">
            <a:avLst/>
          </a:prstGeom>
        </p:spPr>
        <p:txBody>
          <a:bodyPr vert="horz" lIns="91440" tIns="45720" rIns="91440" bIns="45720" rtlCol="0"/>
          <a:lstStyle>
            <a:lvl1pPr algn="r">
              <a:defRPr sz="119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377014"/>
            <a:ext cx="2945659" cy="495331"/>
          </a:xfrm>
          <a:prstGeom prst="rect">
            <a:avLst/>
          </a:prstGeom>
        </p:spPr>
        <p:txBody>
          <a:bodyPr vert="horz" lIns="91440" tIns="45720" rIns="91440" bIns="45720" rtlCol="0" anchor="b"/>
          <a:lstStyle>
            <a:lvl1pPr algn="l">
              <a:defRPr sz="1190"/>
            </a:lvl1pPr>
          </a:lstStyle>
          <a:p>
            <a:endParaRPr lang="en-US"/>
          </a:p>
        </p:txBody>
      </p:sp>
      <p:sp>
        <p:nvSpPr>
          <p:cNvPr id="5" name="Slide Number Placeholder 4"/>
          <p:cNvSpPr>
            <a:spLocks noGrp="1"/>
          </p:cNvSpPr>
          <p:nvPr>
            <p:ph type="sldNum" sz="quarter" idx="3"/>
          </p:nvPr>
        </p:nvSpPr>
        <p:spPr>
          <a:xfrm>
            <a:off x="3850443" y="9377014"/>
            <a:ext cx="2945659" cy="495331"/>
          </a:xfrm>
          <a:prstGeom prst="rect">
            <a:avLst/>
          </a:prstGeom>
        </p:spPr>
        <p:txBody>
          <a:bodyPr vert="horz" lIns="91440" tIns="45720" rIns="91440" bIns="45720" rtlCol="0" anchor="b"/>
          <a:lstStyle>
            <a:lvl1pPr algn="r">
              <a:defRPr sz="119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4" y="0"/>
            <a:ext cx="2945659" cy="495348"/>
          </a:xfrm>
          <a:prstGeom prst="rect">
            <a:avLst/>
          </a:prstGeom>
        </p:spPr>
        <p:txBody>
          <a:bodyPr vert="horz" lIns="91440" tIns="45720" rIns="91440" bIns="45720" rtlCol="0"/>
          <a:lstStyle>
            <a:lvl1pPr algn="r">
              <a:defRPr sz="1200"/>
            </a:lvl1pPr>
          </a:lstStyle>
          <a:p>
            <a:fld id="{624DFB2E-8D7A-4A8C-891A-18978D16FAF0}" type="datetimeFigureOut">
              <a:rPr lang="ru-RU" smtClean="0"/>
            </a:fld>
            <a:endParaRPr lang="ru-RU"/>
          </a:p>
        </p:txBody>
      </p:sp>
      <p:sp>
        <p:nvSpPr>
          <p:cNvPr id="4" name="Образ слайда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1" y="9377318"/>
            <a:ext cx="2945659" cy="49534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4" y="9377318"/>
            <a:ext cx="2945659" cy="495347"/>
          </a:xfrm>
          <a:prstGeom prst="rect">
            <a:avLst/>
          </a:prstGeom>
        </p:spPr>
        <p:txBody>
          <a:bodyPr vert="horz" lIns="91440" tIns="45720" rIns="91440" bIns="45720" rtlCol="0" anchor="b"/>
          <a:lstStyle>
            <a:lvl1pPr algn="r">
              <a:defRPr sz="1200"/>
            </a:lvl1pPr>
          </a:lstStyle>
          <a:p>
            <a:fld id="{4943E8CE-A423-405A-A43A-4221B919A06B}"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лучше картинкой, а это словами</a:t>
            </a:r>
            <a:endParaRPr lang="en-US" altLang="en-US"/>
          </a:p>
          <a:p>
            <a:endParaRPr lang="en-US" altLang="en-US"/>
          </a:p>
          <a:p>
            <a:r>
              <a:rPr lang="en-US" altLang="en-US">
                <a:ln w="6600">
                  <a:solidFill>
                    <a:schemeClr val="accent2"/>
                  </a:solidFill>
                  <a:prstDash val="solid"/>
                </a:ln>
                <a:solidFill>
                  <a:srgbClr val="FFFFFF"/>
                </a:solidFill>
                <a:effectLst>
                  <a:glow rad="127000">
                    <a:srgbClr val="C00000"/>
                  </a:glow>
                  <a:outerShdw dist="38100" dir="2700000" algn="tl" rotWithShape="0">
                    <a:schemeClr val="accent2"/>
                  </a:outerShdw>
                </a:effectLst>
                <a:sym typeface="+mn-ea"/>
              </a:rPr>
              <a:t>Loss function: </a:t>
            </a:r>
            <a:r>
              <a:rPr lang="en-US" altLang="en-US"/>
              <a:t>These functions evaluate the "error" or "discrepancy" between the model's predictions and the actual values. In ML, they serve as the basis for learning, since the model optimization process is aimed at minimizing these losses.</a:t>
            </a:r>
            <a:endParaRPr lang="en-US" altLang="en-US"/>
          </a:p>
          <a:p>
            <a:endParaRPr lang="en-US" altLang="en-US"/>
          </a:p>
          <a:p>
            <a:r>
              <a:rPr lang="en-US" altLang="en-US"/>
              <a:t>Gradient Descent is an iterative optimization process that searches for an objective function’s optimum value (Minimum/Maximum). It is one of the most used methods for changing a model’s parameters in order to reduce a cost function in machine learning projects.  </a:t>
            </a:r>
            <a:endParaRPr lang="en-US" altLang="en-US"/>
          </a:p>
          <a:p>
            <a:endParaRPr lang="en-US" altLang="en-US"/>
          </a:p>
          <a:p>
            <a:r>
              <a:rPr lang="en-US" altLang="en-US"/>
              <a:t>The primary goal of gradient descent is to identify the model parameters that provide the maximum accuracy on both training and test datasets. In gradient descent, the gradient is a vector pointing in the general direction of the function’s steepest rise at a particular point. The algorithm might gradually drop towards lower values of the function by moving in the opposite direction of the gradient, until reaching the minimum of the function.</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посмотреть статью Ежика</a:t>
            </a:r>
            <a:endParaRPr lang="en-US" altLang="en-US"/>
          </a:p>
          <a:p>
            <a:r>
              <a:rPr lang="en-US" altLang="en-US">
                <a:solidFill>
                  <a:schemeClr val="bg2"/>
                </a:solidFill>
                <a:effectLst>
                  <a:innerShdw blurRad="63500" dist="50800" dir="13500000">
                    <a:srgbClr val="000000">
                      <a:alpha val="50000"/>
                    </a:srgbClr>
                  </a:innerShdw>
                </a:effectLst>
                <a:sym typeface="+mn-ea"/>
              </a:rPr>
              <a:t>QR: </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разделить наши от ваниллы</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может быть словами</a:t>
            </a:r>
            <a:endParaRPr lang="en-US" altLang="en-US"/>
          </a:p>
          <a:p>
            <a:r>
              <a:rPr lang="en-US" altLang="en-US"/>
              <a:t>imit, данных нет в ноде</a:t>
            </a: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Тезисы вместо предложений - везде</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многомерные гистограммы</a:t>
            </a:r>
            <a:endParaRPr lang="en-US" altLang="en-US"/>
          </a:p>
          <a:p>
            <a:r>
              <a:rPr lang="en-US" altLang="en-US"/>
              <a:t>Pros:</a:t>
            </a:r>
            <a:endParaRPr lang="en-US" altLang="en-US"/>
          </a:p>
          <a:p>
            <a:r>
              <a:rPr lang="en-US" altLang="en-US"/>
              <a:t>● Solve the problem</a:t>
            </a:r>
            <a:endParaRPr lang="en-US" altLang="en-US"/>
          </a:p>
          <a:p>
            <a:r>
              <a:rPr lang="en-US" altLang="en-US"/>
              <a:t>● Have theoretical guarantees</a:t>
            </a:r>
            <a:endParaRPr lang="en-US" altLang="en-US"/>
          </a:p>
          <a:p>
            <a:r>
              <a:rPr lang="en-US" altLang="en-US"/>
              <a:t>Contras:</a:t>
            </a:r>
            <a:endParaRPr lang="en-US" altLang="en-US"/>
          </a:p>
          <a:p>
            <a:r>
              <a:rPr lang="en-US" altLang="en-US"/>
              <a:t>● Dimensionality curse</a:t>
            </a:r>
            <a:endParaRPr lang="en-US" altLang="en-US"/>
          </a:p>
          <a:p>
            <a:r>
              <a:rPr lang="en-US" altLang="en-US"/>
              <a:t>● Require memory</a:t>
            </a:r>
            <a:endParaRPr lang="en-US" altLang="en-US"/>
          </a:p>
          <a:p>
            <a:r>
              <a:rPr lang="en-US" altLang="en-US"/>
              <a:t>● Require time for building or updating</a:t>
            </a:r>
            <a:endParaRPr lang="en-US" altLang="en-US"/>
          </a:p>
          <a:p>
            <a:r>
              <a:rPr lang="en-US" altLang="en-US"/>
              <a:t>● Not clear which of all possible</a:t>
            </a:r>
            <a:endParaRPr lang="en-US" altLang="en-US"/>
          </a:p>
          <a:p>
            <a:r>
              <a:rPr lang="en-US" altLang="en-US"/>
              <a:t>column subsets are needed</a:t>
            </a:r>
            <a:endParaRPr lang="en-US" altLang="en-US"/>
          </a:p>
          <a:p>
            <a:r>
              <a:rPr lang="en-US" altLang="en-US"/>
              <a:t>● Correlation tests are slow</a:t>
            </a:r>
            <a:endParaRPr lang="en-US" altLang="en-US"/>
          </a:p>
          <a:p>
            <a:endParaRPr lang="en-US" altLang="en-US"/>
          </a:p>
          <a:p>
            <a:r>
              <a:rPr lang="en-US" altLang="en-US"/>
              <a:t>Первый способ заключается в построении многомерных гистограмм. Проблема этого способа заключается в том, что с увеличением размерности многомерная гистограмма требует экспоненциально растущее количество ресурсов для сохранения той же точности. Поэтому приходится ограничиваться гистограммами маленькой размерности (2-8 измерений). Отсюда следует вторая проблема этого метода: нужно каким-то образом понять, для каких пар (или троек, или четверок...) столбцов имеет смысл строить многомерные гистограммы, а для каких необязательно.</a:t>
            </a:r>
            <a:endParaRPr lang="en-US" altLang="en-US"/>
          </a:p>
          <a:p>
            <a:r>
              <a:rPr lang="en-US" altLang="en-US"/>
              <a:t>Чтобы решить эту проблему, требуется либо хороший администратор, который будет изучать планы ресурсоемких запросов, определять корреляции между столбцами и вручную указывать, какие гистограммы нужно достроить, либо программное средство, которое с помощью статистических тестов попытается найти зависимые друг от друга столбцы. Однако не для всех зависимых столбцов имеет смысл строить гистограммы, поэтому программное средство также должно анализировать совместную встречаемость столбцов в запросах. В настоящий момент существуют патчи, позволяющие использовать в PostgreSQL многомерные гистограммы, но в них администратору требуется вручную задавать, для каких столбцов эти многомерные гистограммы должны быть построены.</a:t>
            </a:r>
            <a:endParaRPr lang="en-US" altLang="en-US"/>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p>
          <a:p>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Данные — это набор объектов. В нашем случае объектом является совокупность условий в одной вершине плана. По этим условиям и их маргинальным выборочностям нам требуется предсказать совместную выборочность.</a:t>
            </a:r>
            <a:endParaRPr lang="en-US"/>
          </a:p>
          <a:p>
            <a:endParaRPr lang="en-US"/>
          </a:p>
          <a:p>
            <a:r>
              <a:rPr lang="en-US">
                <a:sym typeface="+mn-ea"/>
              </a:rPr>
              <a:t>Наблюдаемыми признаками вершины плана будут являться маргинальные выборочности всех её условий. Будем считать эквивалентными между собой все условия, отличающиеся только в константах. Можно рассматривать данное допущение как типичный прием машинного обучения — hashing trick — примененный для уменьшения размерности пространства. Однако за этим стоит более мощная мотивация: мы предполагаем, что вся необходимая для предсказания информация о константах условия содержится в его маргинальной выборочности.</a:t>
            </a:r>
            <a:endParaRPr lang="en-US"/>
          </a:p>
          <a:p>
            <a:endParaRPr lang="en-US"/>
          </a:p>
          <a:p>
            <a:r>
              <a:rPr lang="en-US">
                <a:sym typeface="+mn-ea"/>
              </a:rPr>
              <a:t>Мы должны предсказать самый левый столбец по известным значениям во всех остальных столбцах. Такая задача, в которой требуется предсказать некоторое вещественное число, в машинном обучении называется задачей регрессии. Метод, решающий её, называется, соответственно, регрессором.</a:t>
            </a:r>
            <a:endParaRPr lang="en-US"/>
          </a:p>
          <a:p>
            <a:endParaRPr lang="en-US"/>
          </a:p>
          <a:p>
            <a:r>
              <a:rPr lang="en-US" altLang="en-US">
                <a:ln w="6600">
                  <a:solidFill>
                    <a:schemeClr val="accent2"/>
                  </a:solidFill>
                  <a:prstDash val="solid"/>
                </a:ln>
                <a:solidFill>
                  <a:srgbClr val="FFFFFF"/>
                </a:solidFill>
                <a:effectLst>
                  <a:outerShdw dist="38100" dir="2700000" algn="tl" rotWithShape="0">
                    <a:schemeClr val="accent2"/>
                  </a:outerShdw>
                </a:effectLst>
                <a:sym typeface="+mn-ea"/>
              </a:rPr>
              <a:t>Find closest queries based on R2-distance (neighbours)</a:t>
            </a:r>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en-US">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gradFill>
                  <a:gsLst>
                    <a:gs pos="21000">
                      <a:srgbClr val="53575C"/>
                    </a:gs>
                    <a:gs pos="88000">
                      <a:srgbClr val="C5C7CA"/>
                    </a:gs>
                  </a:gsLst>
                  <a:lin ang="5400000"/>
                </a:gradFill>
                <a:effectLst/>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5"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0" name="Рисунок 9"/>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8" name="Rectangle 1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16" name="Rectangle 15"/>
          <p:cNvSpPr/>
          <p:nvPr userDrawn="1"/>
        </p:nvSpPr>
        <p:spPr>
          <a:xfrm>
            <a:off x="-11430" y="-13335"/>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8" name="Прямоугольник 13"/>
          <p:cNvSpPr/>
          <p:nvPr userDrawn="1"/>
        </p:nvSpPr>
        <p:spPr>
          <a:xfrm>
            <a:off x="517617" y="553053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Tree>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pic>
        <p:nvPicPr>
          <p:cNvPr id="8" name="Рисунок 1"/>
          <p:cNvPicPr>
            <a:picLocks noChangeAspect="1"/>
          </p:cNvPicPr>
          <p:nvPr userDrawn="1"/>
        </p:nvPicPr>
        <p:blipFill>
          <a:blip/>
          <a:stretch>
            <a:fillRect/>
          </a:stretch>
        </p:blipFill>
        <p:spPr>
          <a:xfrm>
            <a:off x="0" y="-29845"/>
            <a:ext cx="12192000" cy="6874016"/>
          </a:xfrm>
          <a:prstGeom prst="rect">
            <a:avLst/>
          </a:prstGeom>
        </p:spPr>
      </p:pic>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scene3d>
              <a:camera prst="orthographicFront"/>
              <a:lightRig rig="threePt" dir="t"/>
            </a:scene3d>
          </a:bodyPr>
          <a:lstStyle>
            <a:lvl1pPr>
              <a:defRPr sz="1200" b="0"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Tree>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userDrawn="1"/>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9" name="Полилиния 78"/>
          <p:cNvSpPr>
            <a:spLocks noChangeAspect="1"/>
          </p:cNvSpPr>
          <p:nvPr userDrawn="1"/>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0" i="0">
                <a:solidFill>
                  <a:srgbClr val="16229A"/>
                </a:solidFill>
                <a:latin typeface="Roboto Medium" panose="02000000000000000000" pitchFamily="2" charset="0"/>
                <a:ea typeface="Roboto Medium" panose="02000000000000000000"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0" i="0">
                <a:solidFill>
                  <a:srgbClr val="16229A"/>
                </a:solidFill>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10"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2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latin typeface="Roboto Medium" panose="02000000000000000000" pitchFamily="2" charset="0"/>
                <a:ea typeface="Roboto Medium" panose="02000000000000000000" pitchFamily="2" charset="0"/>
              </a:defRPr>
            </a:lvl1pPr>
          </a:lstStyle>
          <a:p>
            <a:fld id="{5922A24C-CA15-4196-882E-E2BB53882FD2}" type="slidenum">
              <a:rPr lang="ru-RU" smtClean="0"/>
            </a:fld>
            <a:endParaRPr lang="ru-RU" dirty="0"/>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7" name="Рисунок 6"/>
          <p:cNvPicPr>
            <a:picLocks noChangeAspect="1"/>
          </p:cNvPicPr>
          <p:nvPr userDrawn="1"/>
        </p:nvPicPr>
        <p:blipFill>
          <a:blip r:embed="rId3"/>
          <a:stretch>
            <a:fillRect/>
          </a:stretch>
        </p:blipFill>
        <p:spPr>
          <a:xfrm>
            <a:off x="5328906" y="-925648"/>
            <a:ext cx="3413032" cy="3413032"/>
          </a:xfrm>
          <a:prstGeom prst="rect">
            <a:avLst/>
          </a:prstGeom>
        </p:spPr>
      </p:pic>
      <p:pic>
        <p:nvPicPr>
          <p:cNvPr id="8" name="Рисунок 7"/>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16" name="Rectangle 15"/>
          <p:cNvSpPr/>
          <p:nvPr userDrawn="1"/>
        </p:nvSpPr>
        <p:spPr>
          <a:xfrm>
            <a:off x="0" y="-254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6" name="Rectangle 15"/>
          <p:cNvSpPr/>
          <p:nvPr userDrawn="1"/>
        </p:nvSpPr>
        <p:spPr>
          <a:xfrm>
            <a:off x="0" y="-12700"/>
            <a:ext cx="12191365" cy="6862445"/>
          </a:xfrm>
          <a:prstGeom prst="rect">
            <a:avLst/>
          </a:prstGeom>
          <a:gradFill>
            <a:gsLst>
              <a:gs pos="8000">
                <a:schemeClr val="accent6">
                  <a:lumMod val="20000"/>
                  <a:lumOff val="80000"/>
                </a:schemeClr>
              </a:gs>
              <a:gs pos="89000">
                <a:schemeClr val="accent6">
                  <a:lumMod val="20000"/>
                  <a:lumOff val="80000"/>
                </a:schemeClr>
              </a:gs>
              <a:gs pos="50000">
                <a:schemeClr val="bg1"/>
              </a:gs>
              <a:gs pos="0">
                <a:schemeClr val="accent5">
                  <a:lumMod val="10000"/>
                  <a:lumOff val="90000"/>
                </a:schemeClr>
              </a:gs>
              <a:gs pos="100000">
                <a:schemeClr val="accent5">
                  <a:lumMod val="10000"/>
                  <a:lumOff val="9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pic>
        <p:nvPicPr>
          <p:cNvPr id="19" name="Picture 18"/>
          <p:cNvPicPr>
            <a:picLocks noChangeAspect="1"/>
          </p:cNvPicPr>
          <p:nvPr userDrawn="1"/>
        </p:nvPicPr>
        <p:blipFill>
          <a:blip/>
          <a:stretch>
            <a:fillRect/>
          </a:stretch>
        </p:blipFill>
        <p:spPr>
          <a:xfrm>
            <a:off x="9709150" y="-24130"/>
            <a:ext cx="2489835" cy="761365"/>
          </a:xfrm>
          <a:prstGeom prst="rect">
            <a:avLst/>
          </a:prstGeom>
        </p:spPr>
      </p:pic>
      <p:sp>
        <p:nvSpPr>
          <p:cNvPr id="20" name="Скругленный прямоугольник 50"/>
          <p:cNvSpPr/>
          <p:nvPr userDrawn="1"/>
        </p:nvSpPr>
        <p:spPr>
          <a:xfrm>
            <a:off x="443865" y="6202680"/>
            <a:ext cx="5486400" cy="433070"/>
          </a:xfrm>
          <a:prstGeom prst="flowChartProcess">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2" name="Скругленный прямоугольник 50"/>
          <p:cNvSpPr/>
          <p:nvPr userDrawn="1"/>
        </p:nvSpPr>
        <p:spPr>
          <a:xfrm>
            <a:off x="5911850" y="6128385"/>
            <a:ext cx="5486400" cy="603250"/>
          </a:xfrm>
          <a:prstGeom prst="rightArrow">
            <a:avLst>
              <a:gd name="adj1" fmla="val 73052"/>
              <a:gd name="adj2" fmla="val 50000"/>
            </a:avLst>
          </a:prstGeom>
          <a:noFill/>
          <a:ln w="28575" cmpd="sng">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Cera CY"/>
              <a:ea typeface="+mn-ea"/>
              <a:cs typeface="+mn-cs"/>
            </a:endParaRPr>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Tree>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548640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855309" y="1347381"/>
            <a:ext cx="10698480" cy="484632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604"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2023"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917"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670"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483"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pic>
        <p:nvPicPr>
          <p:cNvPr id="7"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97837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en-US" sz="2400" b="1" i="0" dirty="0">
                <a:solidFill>
                  <a:schemeClr val="tx1"/>
                </a:solidFill>
                <a:latin typeface="Gilroy" pitchFamily="2" charset="0"/>
              </a:rPr>
              <a:t>Russia</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a:stretch>
            <a:fillRect/>
          </a:stretch>
        </p:blipFill>
        <p:spPr>
          <a:xfrm>
            <a:off x="10115600" y="383606"/>
            <a:ext cx="1555206" cy="463163"/>
          </a:xfrm>
          <a:prstGeom prst="rect">
            <a:avLst/>
          </a:prstGeom>
        </p:spPr>
      </p:pic>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a:stretch>
            <a:fillRect/>
          </a:stretch>
        </p:blipFill>
        <p:spPr>
          <a:xfrm>
            <a:off x="-197224" y="-107576"/>
            <a:ext cx="12568518" cy="698350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scene3d>
              <a:camera prst="orthographicFront"/>
              <a:lightRig rig="threePt" dir="t"/>
            </a:scene3d>
          </a:bodyPr>
          <a:lstStyle>
            <a:lvl1pPr marL="0" indent="0">
              <a:lnSpc>
                <a:spcPct val="100000"/>
              </a:lnSpc>
              <a:buNone/>
              <a:defRPr sz="6600" b="0" i="0">
                <a:solidFill>
                  <a:schemeClr val="bg1"/>
                </a:solidFill>
                <a:effectLst/>
                <a:latin typeface="Roboto Medium" panose="02000000000000000000" pitchFamily="2" charset="0"/>
                <a:ea typeface="Roboto Medium"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6" name="Текст 12"/>
          <p:cNvSpPr>
            <a:spLocks noGrp="1"/>
          </p:cNvSpPr>
          <p:nvPr>
            <p:ph type="body" sz="quarter" idx="16" hasCustomPrompt="1"/>
          </p:nvPr>
        </p:nvSpPr>
        <p:spPr>
          <a:xfrm>
            <a:off x="898529" y="5417047"/>
            <a:ext cx="6011585" cy="1016838"/>
          </a:xfrm>
        </p:spPr>
        <p:txBody>
          <a:bodyPr lIns="0" tIns="0" rIns="0" bIns="0">
            <a:normAutofit/>
            <a:scene3d>
              <a:camera prst="orthographicFront"/>
              <a:lightRig rig="threePt" dir="t"/>
            </a:scene3d>
          </a:bodyPr>
          <a:lstStyle>
            <a:lvl1pPr marL="0" indent="0">
              <a:lnSpc>
                <a:spcPct val="100000"/>
              </a:lnSpc>
              <a:buNone/>
              <a:defRPr sz="2800" b="0" i="0">
                <a:solidFill>
                  <a:schemeClr val="bg1"/>
                </a:solidFill>
                <a:effectLst/>
                <a:latin typeface="ROBOTO LIGHT2001047 LIGH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268605" y="671928"/>
            <a:ext cx="11654155" cy="964367"/>
          </a:xfrm>
          <a:prstGeom prst="rect">
            <a:avLst/>
          </a:prstGeom>
          <a:ln w="12700">
            <a:miter lim="400000"/>
          </a:ln>
        </p:spPr>
        <p:txBody>
          <a:bodyPr wrap="square" lIns="50800" tIns="50800" rIns="50800" bIns="50800" anchor="ctr">
            <a:spAutoFit/>
            <a:scene3d>
              <a:camera prst="orthographicFront"/>
              <a:lightRig rig="threePt" dir="t"/>
            </a:scene3d>
          </a:bodyPr>
          <a:lstStyle>
            <a:lvl1pPr>
              <a:defRPr sz="5300">
                <a:solidFill>
                  <a:srgbClr val="000000"/>
                </a:solidFill>
                <a:latin typeface="Epilogue Bold"/>
                <a:ea typeface="Epilogue Bold"/>
                <a:cs typeface="Epilogue Bold"/>
                <a:sym typeface="Epilogue Bold"/>
              </a:defRPr>
            </a:lvl1pPr>
          </a:lstStyle>
          <a:p>
            <a:pPr algn="l"/>
            <a:r>
              <a:rPr sz="2800" b="0" i="0" dirty="0">
                <a:solidFill>
                  <a:schemeClr val="bg1"/>
                </a:solidFill>
                <a:effectLst/>
                <a:latin typeface="ROBOTO LIGHT2001047 LIGHT" pitchFamily="2" charset="0"/>
              </a:rPr>
              <a:t>POSTGRESQL DEVELOPMENT </a:t>
            </a:r>
            <a:br>
              <a:rPr sz="2800" b="0" i="0" dirty="0">
                <a:solidFill>
                  <a:schemeClr val="bg1"/>
                </a:solidFill>
                <a:effectLst/>
                <a:latin typeface="ROBOTO LIGHT2001047 LIGHT" pitchFamily="2" charset="0"/>
              </a:rPr>
            </a:br>
            <a:r>
              <a:rPr sz="2800" b="0" i="0" dirty="0">
                <a:solidFill>
                  <a:schemeClr val="bg1"/>
                </a:solidFill>
                <a:effectLst/>
                <a:latin typeface="ROBOTO LIGHT2001047 LIGHT" pitchFamily="2" charset="0"/>
              </a:rPr>
              <a:t>CONFERENCE</a:t>
            </a:r>
            <a:r>
              <a:rPr lang="en-US" sz="2800" b="0" i="0" dirty="0">
                <a:solidFill>
                  <a:schemeClr val="bg1"/>
                </a:solidFill>
                <a:effectLst/>
                <a:latin typeface="ROBOTO LIGHT2001047 LIGHT" pitchFamily="2" charset="0"/>
              </a:rPr>
              <a:t> 2024</a:t>
            </a:r>
            <a:endParaRPr lang="en-US" sz="2800" b="0" i="0" dirty="0">
              <a:solidFill>
                <a:schemeClr val="bg1"/>
              </a:solidFill>
              <a:effectLst/>
              <a:latin typeface="ROBOTO LIGHT2001047 LIGHT" pitchFamily="2" charset="0"/>
            </a:endParaRPr>
          </a:p>
        </p:txBody>
      </p:sp>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3415" y="443394"/>
            <a:ext cx="2230633" cy="627297"/>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F47A10"/>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a:stretch>
            <a:fillRect/>
          </a:stretch>
        </p:blipFill>
        <p:spPr>
          <a:xfrm>
            <a:off x="10606254" y="347981"/>
            <a:ext cx="1064552" cy="317039"/>
          </a:xfrm>
          <a:prstGeom prst="rect">
            <a:avLst/>
          </a:prstGeom>
        </p:spPr>
      </p:pic>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stretch>
            <a:fillRect/>
          </a:stretch>
        </p:blipFill>
        <p:spPr>
          <a:xfrm>
            <a:off x="-197224" y="-107576"/>
            <a:ext cx="12568518" cy="6983506"/>
          </a:xfrm>
          <a:prstGeom prst="rect">
            <a:avLst/>
          </a:prstGeom>
        </p:spPr>
      </p:pic>
      <p:pic>
        <p:nvPicPr>
          <p:cNvPr id="3" name="Рисунок 2"/>
          <p:cNvPicPr>
            <a:picLocks noChangeAspect="1"/>
          </p:cNvPicPr>
          <p:nvPr userDrawn="1"/>
        </p:nvPicPr>
        <p:blipFill>
          <a:blip r:embed="rId3"/>
          <a:stretch>
            <a:fillRect/>
          </a:stretch>
        </p:blipFill>
        <p:spPr>
          <a:xfrm>
            <a:off x="9738192" y="-1467691"/>
            <a:ext cx="4264679" cy="4264679"/>
          </a:xfrm>
          <a:prstGeom prst="rect">
            <a:avLst/>
          </a:prstGeom>
        </p:spPr>
      </p:pic>
      <p:pic>
        <p:nvPicPr>
          <p:cNvPr id="4" name="Рисунок 3"/>
          <p:cNvPicPr>
            <a:picLocks noChangeAspect="1"/>
          </p:cNvPicPr>
          <p:nvPr userDrawn="1"/>
        </p:nvPicPr>
        <p:blipFill>
          <a:blip r:embed="rId4"/>
          <a:stretch>
            <a:fillRect/>
          </a:stretch>
        </p:blipFill>
        <p:spPr>
          <a:xfrm>
            <a:off x="233669" y="4451927"/>
            <a:ext cx="2959364" cy="2959364"/>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scene3d>
              <a:camera prst="orthographicFront"/>
              <a:lightRig rig="threePt" dir="t"/>
            </a:scene3d>
          </a:bodyPr>
          <a:lstStyle>
            <a:lvl1pPr marL="0" indent="0">
              <a:lnSpc>
                <a:spcPct val="100000"/>
              </a:lnSpc>
              <a:buNone/>
              <a:defRPr sz="4800" b="1" i="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chemeClr val="accent5">
                    <a:lumMod val="10000"/>
                    <a:lumOff val="90000"/>
                  </a:schemeClr>
                </a:solidFill>
                <a:latin typeface="Gilroy" pitchFamily="2" charset="0"/>
              </a:defRPr>
            </a:lvl1pPr>
          </a:lstStyle>
          <a:p>
            <a:r>
              <a:rPr lang="ru-RU" dirty="0"/>
              <a:t>Образец заголовка</a:t>
            </a:r>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5"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6"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8" name="Рисунок 7"/>
          <p:cNvPicPr>
            <a:picLocks noChangeAspect="1"/>
          </p:cNvPicPr>
          <p:nvPr userDrawn="1"/>
        </p:nvPicPr>
        <p:blipFill>
          <a:blip r:embed="rId3"/>
          <a:stretch>
            <a:fillRect/>
          </a:stretch>
        </p:blipFill>
        <p:spPr>
          <a:xfrm>
            <a:off x="5328906" y="-925648"/>
            <a:ext cx="3413032" cy="3413032"/>
          </a:xfrm>
          <a:prstGeom prst="rect">
            <a:avLst/>
          </a:prstGeom>
        </p:spPr>
      </p:pic>
      <p:pic>
        <p:nvPicPr>
          <p:cNvPr id="11" name="Рисунок 10"/>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8"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2"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3" name="Прямоугольник 2"/>
          <p:cNvSpPr/>
          <p:nvPr userDrawn="1"/>
        </p:nvSpPr>
        <p:spPr>
          <a:xfrm>
            <a:off x="496662" y="1065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4" name="Рисунок 13"/>
          <p:cNvPicPr>
            <a:picLocks noChangeAspect="1"/>
          </p:cNvPicPr>
          <p:nvPr userDrawn="1"/>
        </p:nvPicPr>
        <p:blipFill>
          <a:blip r:embed="rId3"/>
          <a:stretch>
            <a:fillRect/>
          </a:stretch>
        </p:blipFill>
        <p:spPr>
          <a:xfrm>
            <a:off x="5328906" y="-925648"/>
            <a:ext cx="3413032" cy="3413032"/>
          </a:xfrm>
          <a:prstGeom prst="rect">
            <a:avLst/>
          </a:prstGeom>
        </p:spPr>
      </p:pic>
      <p:pic>
        <p:nvPicPr>
          <p:cNvPr id="15" name="Рисунок 14"/>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496662" y="1065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7"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8" name="Рисунок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25" name="Рисунок 24"/>
          <p:cNvPicPr>
            <a:picLocks noChangeAspect="1"/>
          </p:cNvPicPr>
          <p:nvPr userDrawn="1"/>
        </p:nvPicPr>
        <p:blipFill>
          <a:blip r:embed="rId3"/>
          <a:stretch>
            <a:fillRect/>
          </a:stretch>
        </p:blipFill>
        <p:spPr>
          <a:xfrm>
            <a:off x="5328906" y="-925648"/>
            <a:ext cx="3413032" cy="3413032"/>
          </a:xfrm>
          <a:prstGeom prst="rect">
            <a:avLst/>
          </a:prstGeom>
        </p:spPr>
      </p:pic>
      <p:pic>
        <p:nvPicPr>
          <p:cNvPr id="26" name="Рисунок 25"/>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3" name="Прямоугольник 2"/>
          <p:cNvSpPr/>
          <p:nvPr userDrawn="1"/>
        </p:nvSpPr>
        <p:spPr>
          <a:xfrm>
            <a:off x="623662" y="1857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21" name="Текст 20"/>
          <p:cNvSpPr>
            <a:spLocks noGrp="1"/>
          </p:cNvSpPr>
          <p:nvPr>
            <p:ph type="body" sz="quarter" idx="13" hasCustomPrompt="1"/>
          </p:nvPr>
        </p:nvSpPr>
        <p:spPr>
          <a:xfrm>
            <a:off x="1017588" y="1857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623662" y="261969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5" name="Текст 20"/>
          <p:cNvSpPr>
            <a:spLocks noGrp="1"/>
          </p:cNvSpPr>
          <p:nvPr>
            <p:ph type="body" sz="quarter" idx="14" hasCustomPrompt="1"/>
          </p:nvPr>
        </p:nvSpPr>
        <p:spPr>
          <a:xfrm>
            <a:off x="1017588" y="26196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623662" y="3366454"/>
            <a:ext cx="144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solidFill>
            </a:endParaRPr>
          </a:p>
        </p:txBody>
      </p:sp>
      <p:sp>
        <p:nvSpPr>
          <p:cNvPr id="9" name="Текст 20"/>
          <p:cNvSpPr>
            <a:spLocks noGrp="1"/>
          </p:cNvSpPr>
          <p:nvPr>
            <p:ph type="body" sz="quarter" idx="15" hasCustomPrompt="1"/>
          </p:nvPr>
        </p:nvSpPr>
        <p:spPr>
          <a:xfrm>
            <a:off x="1017588" y="33664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23" name="Текст 20"/>
          <p:cNvSpPr>
            <a:spLocks noGrp="1"/>
          </p:cNvSpPr>
          <p:nvPr>
            <p:ph type="body" sz="quarter" idx="20" hasCustomPrompt="1"/>
          </p:nvPr>
        </p:nvSpPr>
        <p:spPr>
          <a:xfrm>
            <a:off x="890905" y="6280785"/>
            <a:ext cx="447357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Previous slide</a:t>
            </a:r>
            <a:endParaRPr lang="ru-RU" dirty="0"/>
          </a:p>
        </p:txBody>
      </p:sp>
      <p:sp>
        <p:nvSpPr>
          <p:cNvPr id="24" name="Текст 20"/>
          <p:cNvSpPr>
            <a:spLocks noGrp="1"/>
          </p:cNvSpPr>
          <p:nvPr>
            <p:ph type="body" sz="quarter" idx="21" hasCustomPrompt="1"/>
          </p:nvPr>
        </p:nvSpPr>
        <p:spPr>
          <a:xfrm>
            <a:off x="6468110" y="6280785"/>
            <a:ext cx="4481195" cy="276860"/>
          </a:xfrm>
          <a:ln>
            <a:noFill/>
          </a:ln>
        </p:spPr>
        <p:txBody>
          <a:bodyPr lIns="0" tIns="0" rIns="0" bIns="0">
            <a:noAutofit/>
            <a:scene3d>
              <a:camera prst="orthographicFront"/>
              <a:lightRig rig="threePt" dir="t"/>
            </a:scene3d>
          </a:bodyPr>
          <a:lstStyle>
            <a:lvl1pPr marL="0" indent="0">
              <a:lnSpc>
                <a:spcPct val="100000"/>
              </a:lnSpc>
              <a:buFontTx/>
              <a:buNone/>
              <a:defRPr sz="2000" b="1" i="0">
                <a:ln w="10160">
                  <a:solidFill>
                    <a:schemeClr val="bg1"/>
                  </a:solidFill>
                  <a:prstDash val="solid"/>
                </a:ln>
                <a:solidFill>
                  <a:srgbClr val="FFFFFF"/>
                </a:solidFill>
                <a:effectLst>
                  <a:outerShdw blurRad="38100" dist="22860" dir="5400000" algn="tl" rotWithShape="0">
                    <a:srgbClr val="000000">
                      <a:alpha val="30000"/>
                    </a:srgbClr>
                  </a:outerShdw>
                </a:effectLst>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ru-RU" dirty="0"/>
              <a:t>Next slide</a:t>
            </a:r>
            <a:endParaRPr lang="ru-RU" dirty="0"/>
          </a:p>
        </p:txBody>
      </p:sp>
      <p:sp>
        <p:nvSpPr>
          <p:cNvPr id="8" name="Номер слайда 5"/>
          <p:cNvSpPr>
            <a:spLocks noGrp="1"/>
          </p:cNvSpPr>
          <p:nvPr>
            <p:ph type="sldNum" sz="quarter" idx="12"/>
          </p:nvPr>
        </p:nvSpPr>
        <p:spPr>
          <a:xfrm>
            <a:off x="10727690" y="6539230"/>
            <a:ext cx="1251585" cy="192405"/>
          </a:xfrm>
        </p:spPr>
        <p:txBody>
          <a:bodyPr lIns="0" tIns="0" rIns="0" bIns="0" anchor="b">
            <a:scene3d>
              <a:camera prst="orthographicFront"/>
              <a:lightRig rig="threePt" dir="t"/>
            </a:scene3d>
          </a:bodyPr>
          <a:lstStyle>
            <a:lvl1pPr>
              <a:defRPr sz="1800" b="0" i="0">
                <a:solidFill>
                  <a:schemeClr val="tx1"/>
                </a:solidFill>
                <a:effectLst>
                  <a:outerShdw blurRad="38100" dist="19050" dir="2700000" algn="tl" rotWithShape="0">
                    <a:schemeClr val="dk1">
                      <a:alpha val="40000"/>
                    </a:schemeClr>
                  </a:outerShdw>
                </a:effectLst>
                <a:latin typeface="GILROY-MEDIUM" pitchFamily="2" charset="0"/>
              </a:defRPr>
            </a:lvl1pPr>
          </a:lstStyle>
          <a:p>
            <a:fld id="{5922A24C-CA15-4196-882E-E2BB53882FD2}" type="slidenum">
              <a:rPr lang="ru-RU" smtClean="0"/>
            </a:fld>
            <a:endParaRPr lang="ru-RU" dirty="0"/>
          </a:p>
        </p:txBody>
      </p:sp>
      <p:sp>
        <p:nvSpPr>
          <p:cNvPr id="6" name="Скругленный прямоугольник 50"/>
          <p:cNvSpPr/>
          <p:nvPr userDrawn="1"/>
        </p:nvSpPr>
        <p:spPr>
          <a:xfrm>
            <a:off x="443865" y="6202680"/>
            <a:ext cx="5486400" cy="433070"/>
          </a:xfrm>
          <a:prstGeom prst="flowChartProcess">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0" name="Скругленный прямоугольник 50"/>
          <p:cNvSpPr/>
          <p:nvPr userDrawn="1"/>
        </p:nvSpPr>
        <p:spPr>
          <a:xfrm>
            <a:off x="6096000" y="6128385"/>
            <a:ext cx="5302250" cy="603250"/>
          </a:xfrm>
          <a:prstGeom prst="rightArrow">
            <a:avLst>
              <a:gd name="adj1" fmla="val 73052"/>
              <a:gd name="adj2" fmla="val 50000"/>
            </a:avLst>
          </a:prstGeom>
          <a:noFill/>
          <a:ln w="28575" cmpd="sng">
            <a:solidFill>
              <a:srgbClr val="16229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400" y="314216"/>
            <a:ext cx="2245106" cy="631436"/>
          </a:xfrm>
          <a:prstGeom prst="rect">
            <a:avLst/>
          </a:prstGeom>
        </p:spPr>
      </p:pic>
      <p:pic>
        <p:nvPicPr>
          <p:cNvPr id="12" name="Рисунок 11"/>
          <p:cNvPicPr>
            <a:picLocks noChangeAspect="1"/>
          </p:cNvPicPr>
          <p:nvPr userDrawn="1"/>
        </p:nvPicPr>
        <p:blipFill>
          <a:blip r:embed="rId3"/>
          <a:stretch>
            <a:fillRect/>
          </a:stretch>
        </p:blipFill>
        <p:spPr>
          <a:xfrm>
            <a:off x="5328906" y="-925648"/>
            <a:ext cx="3413032" cy="3413032"/>
          </a:xfrm>
          <a:prstGeom prst="rect">
            <a:avLst/>
          </a:prstGeom>
        </p:spPr>
      </p:pic>
      <p:pic>
        <p:nvPicPr>
          <p:cNvPr id="13" name="Рисунок 12"/>
          <p:cNvPicPr>
            <a:picLocks noChangeAspect="1"/>
          </p:cNvPicPr>
          <p:nvPr userDrawn="1"/>
        </p:nvPicPr>
        <p:blipFill>
          <a:blip r:embed="rId3"/>
          <a:stretch>
            <a:fillRect/>
          </a:stretch>
        </p:blipFill>
        <p:spPr>
          <a:xfrm>
            <a:off x="-1477367" y="2981089"/>
            <a:ext cx="2954734" cy="2954734"/>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Rectangle 7"/>
          <p:cNvSpPr/>
          <p:nvPr userDrawn="1"/>
        </p:nvSpPr>
        <p:spPr>
          <a:xfrm>
            <a:off x="0" y="-23495"/>
            <a:ext cx="12179935" cy="6866255"/>
          </a:xfrm>
          <a:prstGeom prst="rect">
            <a:avLst/>
          </a:prstGeom>
          <a:gradFill>
            <a:gsLst>
              <a:gs pos="100000">
                <a:srgbClr val="002060"/>
              </a:gs>
              <a:gs pos="79000">
                <a:srgbClr val="16229A"/>
              </a:gs>
              <a:gs pos="20000">
                <a:schemeClr val="accent4">
                  <a:lumMod val="60000"/>
                  <a:lumOff val="40000"/>
                </a:schemeClr>
              </a:gs>
              <a:gs pos="20000">
                <a:srgbClr val="7658AE">
                  <a:alpha val="100000"/>
                </a:srgbClr>
              </a:gs>
              <a:gs pos="51000">
                <a:srgbClr val="276DED"/>
              </a:gs>
              <a:gs pos="33000">
                <a:srgbClr val="00B0F0"/>
              </a:gs>
              <a:gs pos="0">
                <a:srgbClr val="EB006B"/>
              </a:gs>
            </a:gsLst>
            <a:lin ang="8100000" scaled="0"/>
          </a:gradFill>
          <a:ln>
            <a:solidFill>
              <a:srgbClr val="E2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Текст 20"/>
          <p:cNvSpPr>
            <a:spLocks noGrp="1"/>
          </p:cNvSpPr>
          <p:nvPr>
            <p:ph type="body" sz="quarter" idx="16" hasCustomPrompt="1"/>
          </p:nvPr>
        </p:nvSpPr>
        <p:spPr>
          <a:xfrm>
            <a:off x="878523" y="295624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2" name="Заголовок 1"/>
          <p:cNvSpPr>
            <a:spLocks noGrp="1"/>
          </p:cNvSpPr>
          <p:nvPr>
            <p:ph type="title"/>
          </p:nvPr>
        </p:nvSpPr>
        <p:spPr>
          <a:xfrm>
            <a:off x="517358" y="348193"/>
            <a:ext cx="10074595" cy="390078"/>
          </a:xfrm>
          <a:noFill/>
        </p:spPr>
        <p:txBody>
          <a:bodyPr lIns="0" tIns="0" rIns="0" bIns="0">
            <a:noAutofit/>
          </a:bodyPr>
          <a:lstStyle>
            <a:lvl1pPr>
              <a:defRPr sz="2800" b="1" i="0">
                <a:solidFill>
                  <a:schemeClr val="accent5"/>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1447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1447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220948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220948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95624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userDrawn="1"/>
        </p:nvSpPr>
        <p:spPr>
          <a:xfrm>
            <a:off x="484597" y="3687764"/>
            <a:ext cx="144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2173" y="368776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pic>
        <p:nvPicPr>
          <p:cNvPr id="3" name="Picture 2"/>
          <p:cNvPicPr>
            <a:picLocks noChangeAspect="1"/>
          </p:cNvPicPr>
          <p:nvPr userDrawn="1"/>
        </p:nvPicPr>
        <p:blipFill>
          <a:blip/>
          <a:stretch>
            <a:fillRect/>
          </a:stretch>
        </p:blipFill>
        <p:spPr>
          <a:xfrm>
            <a:off x="9709150" y="-24130"/>
            <a:ext cx="2489835" cy="761365"/>
          </a:xfrm>
          <a:prstGeom prst="rect">
            <a:avLst/>
          </a:prstGeom>
        </p:spPr>
      </p:pic>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a:stretch>
            <a:fillRect/>
          </a:stretch>
        </p:blipFill>
        <p:spPr>
          <a:xfrm>
            <a:off x="10648164" y="210821"/>
            <a:ext cx="1064552" cy="317039"/>
          </a:xfrm>
          <a:prstGeom prst="rect">
            <a:avLst/>
          </a:prstGeom>
        </p:spPr>
      </p:pic>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1" Type="http://schemas.openxmlformats.org/officeDocument/2006/relationships/theme" Target="../theme/theme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1" Type="http://schemas.openxmlformats.org/officeDocument/2006/relationships/theme" Target="../theme/theme2.xml"/><Relationship Id="rId50" Type="http://schemas.openxmlformats.org/officeDocument/2006/relationships/slideLayout" Target="../slideLayouts/slideLayout100.xml"/><Relationship Id="rId5" Type="http://schemas.openxmlformats.org/officeDocument/2006/relationships/slideLayout" Target="../slideLayouts/slideLayout55.xml"/><Relationship Id="rId49" Type="http://schemas.openxmlformats.org/officeDocument/2006/relationships/slideLayout" Target="../slideLayouts/slideLayout9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0" Type="http://schemas.openxmlformats.org/officeDocument/2006/relationships/slideLayout" Target="../slideLayouts/slideLayout90.xml"/><Relationship Id="rId4" Type="http://schemas.openxmlformats.org/officeDocument/2006/relationships/slideLayout" Target="../slideLayouts/slideLayout54.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 Type="http://schemas.openxmlformats.org/officeDocument/2006/relationships/slideLayout" Target="../slideLayouts/slideLayout53.xml"/><Relationship Id="rId29" Type="http://schemas.openxmlformats.org/officeDocument/2006/relationships/slideLayout" Target="../slideLayouts/slideLayout79.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9" Type="http://schemas.openxmlformats.org/officeDocument/2006/relationships/theme" Target="../theme/theme3.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0" Type="http://schemas.openxmlformats.org/officeDocument/2006/relationships/slideLayout" Target="../slideLayouts/slideLayout140.xml"/><Relationship Id="rId4" Type="http://schemas.openxmlformats.org/officeDocument/2006/relationships/slideLayout" Target="../slideLayouts/slideLayout104.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 Type="http://schemas.openxmlformats.org/officeDocument/2006/relationships/slideLayout" Target="../slideLayouts/slideLayout103.xml"/><Relationship Id="rId29" Type="http://schemas.openxmlformats.org/officeDocument/2006/relationships/slideLayout" Target="../slideLayouts/slideLayout12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0" Type="http://schemas.openxmlformats.org/officeDocument/2006/relationships/slideLayout" Target="../slideLayouts/slideLayout120.xml"/><Relationship Id="rId2" Type="http://schemas.openxmlformats.org/officeDocument/2006/relationships/slideLayout" Target="../slideLayouts/slideLayout102.xml"/><Relationship Id="rId19" Type="http://schemas.openxmlformats.org/officeDocument/2006/relationships/slideLayout" Target="../slideLayouts/slideLayout119.xml"/><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1" Type="http://schemas.openxmlformats.org/officeDocument/2006/relationships/theme" Target="../theme/theme4.xml"/><Relationship Id="rId50" Type="http://schemas.openxmlformats.org/officeDocument/2006/relationships/slideLayout" Target="../slideLayouts/slideLayout198.xml"/><Relationship Id="rId5" Type="http://schemas.openxmlformats.org/officeDocument/2006/relationships/slideLayout" Target="../slideLayouts/slideLayout153.xml"/><Relationship Id="rId49" Type="http://schemas.openxmlformats.org/officeDocument/2006/relationships/slideLayout" Target="../slideLayouts/slideLayout197.xml"/><Relationship Id="rId48" Type="http://schemas.openxmlformats.org/officeDocument/2006/relationships/slideLayout" Target="../slideLayouts/slideLayout196.xml"/><Relationship Id="rId47" Type="http://schemas.openxmlformats.org/officeDocument/2006/relationships/slideLayout" Target="../slideLayouts/slideLayout195.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0" Type="http://schemas.openxmlformats.org/officeDocument/2006/relationships/slideLayout" Target="../slideLayouts/slideLayout188.xml"/><Relationship Id="rId4" Type="http://schemas.openxmlformats.org/officeDocument/2006/relationships/slideLayout" Target="../slideLayouts/slideLayout152.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 Type="http://schemas.openxmlformats.org/officeDocument/2006/relationships/slideLayout" Target="../slideLayouts/slideLayout151.xml"/><Relationship Id="rId29" Type="http://schemas.openxmlformats.org/officeDocument/2006/relationships/slideLayout" Target="../slideLayouts/slideLayout177.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0" Type="http://schemas.openxmlformats.org/officeDocument/2006/relationships/slideLayout" Target="../slideLayouts/slideLayout168.xml"/><Relationship Id="rId2" Type="http://schemas.openxmlformats.org/officeDocument/2006/relationships/slideLayout" Target="../slideLayouts/slideLayout150.xml"/><Relationship Id="rId19" Type="http://schemas.openxmlformats.org/officeDocument/2006/relationships/slideLayout" Target="../slideLayouts/slideLayout167.xml"/><Relationship Id="rId18" Type="http://schemas.openxmlformats.org/officeDocument/2006/relationships/slideLayout" Target="../slideLayouts/slideLayout166.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1" Type="http://schemas.openxmlformats.org/officeDocument/2006/relationships/theme" Target="../theme/theme5.xml"/><Relationship Id="rId50" Type="http://schemas.openxmlformats.org/officeDocument/2006/relationships/slideLayout" Target="../slideLayouts/slideLayout248.xml"/><Relationship Id="rId5" Type="http://schemas.openxmlformats.org/officeDocument/2006/relationships/slideLayout" Target="../slideLayouts/slideLayout203.xml"/><Relationship Id="rId49" Type="http://schemas.openxmlformats.org/officeDocument/2006/relationships/slideLayout" Target="../slideLayouts/slideLayout247.xml"/><Relationship Id="rId48" Type="http://schemas.openxmlformats.org/officeDocument/2006/relationships/slideLayout" Target="../slideLayouts/slideLayout246.xml"/><Relationship Id="rId47" Type="http://schemas.openxmlformats.org/officeDocument/2006/relationships/slideLayout" Target="../slideLayouts/slideLayout245.xml"/><Relationship Id="rId46" Type="http://schemas.openxmlformats.org/officeDocument/2006/relationships/slideLayout" Target="../slideLayouts/slideLayout244.xml"/><Relationship Id="rId45" Type="http://schemas.openxmlformats.org/officeDocument/2006/relationships/slideLayout" Target="../slideLayouts/slideLayout243.xml"/><Relationship Id="rId44" Type="http://schemas.openxmlformats.org/officeDocument/2006/relationships/slideLayout" Target="../slideLayouts/slideLayout242.xml"/><Relationship Id="rId43" Type="http://schemas.openxmlformats.org/officeDocument/2006/relationships/slideLayout" Target="../slideLayouts/slideLayout241.xml"/><Relationship Id="rId42" Type="http://schemas.openxmlformats.org/officeDocument/2006/relationships/slideLayout" Target="../slideLayouts/slideLayout240.xml"/><Relationship Id="rId41" Type="http://schemas.openxmlformats.org/officeDocument/2006/relationships/slideLayout" Target="../slideLayouts/slideLayout239.xml"/><Relationship Id="rId40" Type="http://schemas.openxmlformats.org/officeDocument/2006/relationships/slideLayout" Target="../slideLayouts/slideLayout238.xml"/><Relationship Id="rId4" Type="http://schemas.openxmlformats.org/officeDocument/2006/relationships/slideLayout" Target="../slideLayouts/slideLayout202.xml"/><Relationship Id="rId39" Type="http://schemas.openxmlformats.org/officeDocument/2006/relationships/slideLayout" Target="../slideLayouts/slideLayout237.xml"/><Relationship Id="rId38" Type="http://schemas.openxmlformats.org/officeDocument/2006/relationships/slideLayout" Target="../slideLayouts/slideLayout236.xml"/><Relationship Id="rId37" Type="http://schemas.openxmlformats.org/officeDocument/2006/relationships/slideLayout" Target="../slideLayouts/slideLayout235.xml"/><Relationship Id="rId36" Type="http://schemas.openxmlformats.org/officeDocument/2006/relationships/slideLayout" Target="../slideLayouts/slideLayout234.xml"/><Relationship Id="rId35" Type="http://schemas.openxmlformats.org/officeDocument/2006/relationships/slideLayout" Target="../slideLayouts/slideLayout233.xml"/><Relationship Id="rId34" Type="http://schemas.openxmlformats.org/officeDocument/2006/relationships/slideLayout" Target="../slideLayouts/slideLayout232.xml"/><Relationship Id="rId33" Type="http://schemas.openxmlformats.org/officeDocument/2006/relationships/slideLayout" Target="../slideLayouts/slideLayout231.xml"/><Relationship Id="rId32" Type="http://schemas.openxmlformats.org/officeDocument/2006/relationships/slideLayout" Target="../slideLayouts/slideLayout230.xml"/><Relationship Id="rId31" Type="http://schemas.openxmlformats.org/officeDocument/2006/relationships/slideLayout" Target="../slideLayouts/slideLayout229.xml"/><Relationship Id="rId30" Type="http://schemas.openxmlformats.org/officeDocument/2006/relationships/slideLayout" Target="../slideLayouts/slideLayout228.xml"/><Relationship Id="rId3" Type="http://schemas.openxmlformats.org/officeDocument/2006/relationships/slideLayout" Target="../slideLayouts/slideLayout201.xml"/><Relationship Id="rId29" Type="http://schemas.openxmlformats.org/officeDocument/2006/relationships/slideLayout" Target="../slideLayouts/slideLayout227.xml"/><Relationship Id="rId28" Type="http://schemas.openxmlformats.org/officeDocument/2006/relationships/slideLayout" Target="../slideLayouts/slideLayout226.xml"/><Relationship Id="rId27" Type="http://schemas.openxmlformats.org/officeDocument/2006/relationships/slideLayout" Target="../slideLayouts/slideLayout225.xml"/><Relationship Id="rId26" Type="http://schemas.openxmlformats.org/officeDocument/2006/relationships/slideLayout" Target="../slideLayouts/slideLayout224.xml"/><Relationship Id="rId25" Type="http://schemas.openxmlformats.org/officeDocument/2006/relationships/slideLayout" Target="../slideLayouts/slideLayout223.xml"/><Relationship Id="rId24" Type="http://schemas.openxmlformats.org/officeDocument/2006/relationships/slideLayout" Target="../slideLayouts/slideLayout222.xml"/><Relationship Id="rId23" Type="http://schemas.openxmlformats.org/officeDocument/2006/relationships/slideLayout" Target="../slideLayouts/slideLayout221.xml"/><Relationship Id="rId22" Type="http://schemas.openxmlformats.org/officeDocument/2006/relationships/slideLayout" Target="../slideLayouts/slideLayout220.xml"/><Relationship Id="rId21" Type="http://schemas.openxmlformats.org/officeDocument/2006/relationships/slideLayout" Target="../slideLayouts/slideLayout219.xml"/><Relationship Id="rId20" Type="http://schemas.openxmlformats.org/officeDocument/2006/relationships/slideLayout" Target="../slideLayouts/slideLayout218.xml"/><Relationship Id="rId2" Type="http://schemas.openxmlformats.org/officeDocument/2006/relationships/slideLayout" Target="../slideLayouts/slideLayout200.xml"/><Relationship Id="rId19" Type="http://schemas.openxmlformats.org/officeDocument/2006/relationships/slideLayout" Target="../slideLayouts/slideLayout217.xml"/><Relationship Id="rId18" Type="http://schemas.openxmlformats.org/officeDocument/2006/relationships/slideLayout" Target="../slideLayouts/slideLayout216.xml"/><Relationship Id="rId17" Type="http://schemas.openxmlformats.org/officeDocument/2006/relationships/slideLayout" Target="../slideLayouts/slideLayout215.xml"/><Relationship Id="rId16" Type="http://schemas.openxmlformats.org/officeDocument/2006/relationships/slideLayout" Target="../slideLayouts/slideLayout214.xml"/><Relationship Id="rId15" Type="http://schemas.openxmlformats.org/officeDocument/2006/relationships/slideLayout" Target="../slideLayouts/slideLayout213.xml"/><Relationship Id="rId14" Type="http://schemas.openxmlformats.org/officeDocument/2006/relationships/slideLayout" Target="../slideLayouts/slideLayout212.xml"/><Relationship Id="rId13" Type="http://schemas.openxmlformats.org/officeDocument/2006/relationships/slideLayout" Target="../slideLayouts/slideLayout211.xml"/><Relationship Id="rId12" Type="http://schemas.openxmlformats.org/officeDocument/2006/relationships/slideLayout" Target="../slideLayouts/slideLayout210.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EA89-D635-C14C-B12B-C7BE34B23BC7}" type="datetime1">
              <a:rPr lang="ru-RU" smtClean="0"/>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2A24C-CA15-4196-882E-E2BB53882FD2}"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2.xml"/><Relationship Id="rId2" Type="http://schemas.openxmlformats.org/officeDocument/2006/relationships/image" Target="../media/image11.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12.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4.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2.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2.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2.xml"/><Relationship Id="rId1"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3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4.png"/><Relationship Id="rId1"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4.xml"/><Relationship Id="rId1" Type="http://schemas.openxmlformats.org/officeDocument/2006/relationships/image" Target="../media/image35.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4.xml"/><Relationship Id="rId2" Type="http://schemas.openxmlformats.org/officeDocument/2006/relationships/image" Target="../media/image37.png"/><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39.png"/><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43.png"/><Relationship Id="rId1" Type="http://schemas.openxmlformats.org/officeDocument/2006/relationships/image" Target="../media/image4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microsoft.com/office/2007/relationships/hdphoto" Target="../media/hdphoto1.wdp"/><Relationship Id="rId1" Type="http://schemas.openxmlformats.org/officeDocument/2006/relationships/image" Target="../media/image4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1.png"/><Relationship Id="rId1"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3.png"/><Relationship Id="rId1" Type="http://schemas.openxmlformats.org/officeDocument/2006/relationships/image" Target="../media/image52.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7.png"/><Relationship Id="rId1"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59.png"/><Relationship Id="rId1"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1.png"/><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image" Target="../media/image63.png"/><Relationship Id="rId1" Type="http://schemas.openxmlformats.org/officeDocument/2006/relationships/image" Target="../media/image6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5"/>
          </p:nvPr>
        </p:nvSpPr>
        <p:spPr>
          <a:xfrm>
            <a:off x="314325" y="2614930"/>
            <a:ext cx="11543030" cy="2279015"/>
          </a:xfrm>
        </p:spPr>
        <p:txBody>
          <a:bodyPr>
            <a:scene3d>
              <a:camera prst="orthographicFront"/>
              <a:lightRig rig="threePt" dir="t"/>
            </a:scene3d>
          </a:bodyPr>
          <a:lstStyle/>
          <a:p>
            <a:r>
              <a:rPr lang="en-US" altLang="en-US" sz="5400" dirty="0">
                <a:sym typeface="+mn-ea"/>
              </a:rPr>
              <a:t>Adaptive Query Optimization</a:t>
            </a:r>
            <a:endParaRPr lang="en-US" altLang="en-US" sz="5400" dirty="0">
              <a:sym typeface="+mn-ea"/>
            </a:endParaRPr>
          </a:p>
          <a:p>
            <a:r>
              <a:rPr lang="en-US" altLang="en-US" sz="5400" dirty="0">
                <a:sym typeface="+mn-ea"/>
              </a:rPr>
              <a:t>(AQO)</a:t>
            </a:r>
            <a:endParaRPr lang="en-US" altLang="en-US" sz="5400" dirty="0">
              <a:sym typeface="+mn-ea"/>
            </a:endParaRPr>
          </a:p>
        </p:txBody>
      </p:sp>
      <p:sp>
        <p:nvSpPr>
          <p:cNvPr id="3" name="Текст 2"/>
          <p:cNvSpPr>
            <a:spLocks noGrp="1"/>
          </p:cNvSpPr>
          <p:nvPr>
            <p:ph type="body" sz="quarter" idx="16"/>
          </p:nvPr>
        </p:nvSpPr>
        <p:spPr>
          <a:xfrm>
            <a:off x="314325" y="5219700"/>
            <a:ext cx="9460230" cy="1292860"/>
          </a:xfrm>
        </p:spPr>
        <p:txBody>
          <a:bodyPr>
            <a:noAutofit/>
            <a:scene3d>
              <a:camera prst="orthographicFront"/>
              <a:lightRig rig="threePt" dir="t"/>
            </a:scene3d>
          </a:bodyPr>
          <a:lstStyle/>
          <a:p>
            <a:r>
              <a:rPr lang="en-US" altLang="en-US" sz="2400" dirty="0">
                <a:latin typeface="Roboto Light" panose="02000000000000000000" pitchFamily="2" charset="0"/>
                <a:ea typeface="Roboto Light" panose="02000000000000000000" pitchFamily="2" charset="0"/>
                <a:sym typeface="+mn-ea"/>
              </a:rPr>
              <a:t>Speaker: Alena </a:t>
            </a:r>
            <a:r>
              <a:rPr lang="en-US" altLang="en-US" sz="2400" dirty="0" err="1">
                <a:latin typeface="Roboto Light" panose="02000000000000000000" pitchFamily="2" charset="0"/>
                <a:ea typeface="Roboto Light" panose="02000000000000000000" pitchFamily="2" charset="0"/>
                <a:sym typeface="+mn-ea"/>
              </a:rPr>
              <a:t>Rybakina</a:t>
            </a:r>
            <a:endParaRPr lang="en-US" altLang="en-US" sz="2400" dirty="0">
              <a:latin typeface="Roboto Light" panose="02000000000000000000" pitchFamily="2" charset="0"/>
              <a:ea typeface="Roboto Light" panose="02000000000000000000" pitchFamily="2" charset="0"/>
              <a:sym typeface="+mn-ea"/>
            </a:endParaRPr>
          </a:p>
          <a:p>
            <a:r>
              <a:rPr lang="en-US" altLang="en-US" sz="2400" dirty="0">
                <a:latin typeface="Roboto Light" panose="02000000000000000000" pitchFamily="2" charset="0"/>
                <a:ea typeface="Roboto Light" panose="02000000000000000000" pitchFamily="2" charset="0"/>
                <a:sym typeface="+mn-ea"/>
              </a:rPr>
              <a:t>Presentation was made by: Alena </a:t>
            </a:r>
            <a:r>
              <a:rPr lang="en-US" altLang="en-US" sz="2400" dirty="0" err="1">
                <a:latin typeface="Roboto Light" panose="02000000000000000000" pitchFamily="2" charset="0"/>
                <a:ea typeface="Roboto Light" panose="02000000000000000000" pitchFamily="2" charset="0"/>
                <a:sym typeface="+mn-ea"/>
              </a:rPr>
              <a:t>Rybakina</a:t>
            </a:r>
            <a:r>
              <a:rPr lang="en-US" altLang="en-US" sz="2400" dirty="0">
                <a:latin typeface="Roboto Light" panose="02000000000000000000" pitchFamily="2" charset="0"/>
                <a:ea typeface="Roboto Light" panose="02000000000000000000" pitchFamily="2" charset="0"/>
                <a:sym typeface="+mn-ea"/>
              </a:rPr>
              <a:t>, Andrei </a:t>
            </a:r>
            <a:r>
              <a:rPr lang="en-US" altLang="en-US" sz="2400" dirty="0" err="1">
                <a:latin typeface="Roboto Light" panose="02000000000000000000" pitchFamily="2" charset="0"/>
                <a:ea typeface="Roboto Light" panose="02000000000000000000" pitchFamily="2" charset="0"/>
                <a:sym typeface="+mn-ea"/>
              </a:rPr>
              <a:t>Lepikhov</a:t>
            </a:r>
            <a:endParaRPr lang="en-US" altLang="en-US" sz="2400" dirty="0">
              <a:latin typeface="Roboto Light" panose="02000000000000000000" pitchFamily="2" charset="0"/>
              <a:ea typeface="Roboto Light" panose="02000000000000000000" pitchFamily="2" charset="0"/>
              <a:sym typeface="+mn-ea"/>
            </a:endParaRPr>
          </a:p>
        </p:txBody>
      </p:sp>
    </p:spTree>
  </p:cSld>
  <p:clrMapOvr>
    <a:masterClrMapping/>
  </p:clrMapOvr>
  <p:transition advTm="99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2276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needs always to use actual</a:t>
            </a:r>
            <a:r>
              <a:rPr 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statistics</a:t>
            </a:r>
            <a:endParaRPr 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poorly works with a</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large</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number of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joins</a:t>
            </a:r>
            <a:r>
              <a:rPr 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in the </a:t>
            </a:r>
            <a:r>
              <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query</a:t>
            </a:r>
            <a:endParaRPr lang="en-US" altLang="en-US" b="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a:xfrm>
            <a:off x="837565" y="3256915"/>
            <a:ext cx="11064240" cy="576580"/>
          </a:xfrm>
          <a:noFill/>
          <a:extLst>
            <a:ext uri="{909E8E84-426E-40DD-AFC4-6F175D3DCCD1}">
              <a14:hiddenFill xmlns:a14="http://schemas.microsoft.com/office/drawing/2010/main">
                <a:solidFill>
                  <a:schemeClr val="accent1"/>
                </a:solidFill>
              </a14:hiddenFill>
            </a:ext>
          </a:extLst>
        </p:spPr>
        <p:txBody>
          <a:bodyPr>
            <a:noAutofit/>
            <a:scene3d>
              <a:camera prst="orthographicFront"/>
              <a:lightRig rig="threePt" dir="t"/>
            </a:scene3d>
          </a:bodyPr>
          <a:lstStyle/>
          <a:p>
            <a:pPr marL="0" indent="0">
              <a:buNone/>
            </a:pPr>
            <a:r>
              <a:rPr lang="en-US" altLang="en-US" sz="240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has an assumption in uniform distribution between columns</a:t>
            </a:r>
            <a:endParaRPr lang="en-US" altLang="en-US" sz="240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Placeholder 1"/>
          <p:cNvSpPr>
            <a:spLocks noGrp="1"/>
          </p:cNvSpPr>
          <p:nvPr/>
        </p:nvSpPr>
        <p:spPr>
          <a:xfrm>
            <a:off x="1017588" y="257270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It poorly works with a</a:t>
            </a:r>
            <a:r>
              <a:rPr lang="en-US" b="0">
                <a:solidFill>
                  <a:schemeClr val="tx1"/>
                </a:solidFill>
                <a:latin typeface="Roboto Light" panose="02000000000000000000" pitchFamily="2" charset="0"/>
                <a:ea typeface="Roboto Light" panose="02000000000000000000" pitchFamily="2" charset="0"/>
                <a:sym typeface="+mn-ea"/>
              </a:rPr>
              <a:t> </a:t>
            </a:r>
            <a:r>
              <a:rPr lang="en-US" altLang="en-US" b="0">
                <a:solidFill>
                  <a:schemeClr val="tx1"/>
                </a:solidFill>
                <a:latin typeface="Roboto Light" panose="02000000000000000000" pitchFamily="2" charset="0"/>
                <a:ea typeface="Roboto Light" panose="02000000000000000000" pitchFamily="2" charset="0"/>
                <a:sym typeface="+mn-ea"/>
              </a:rPr>
              <a:t>large</a:t>
            </a:r>
            <a:r>
              <a:rPr lang="en-US" b="0">
                <a:solidFill>
                  <a:schemeClr val="tx1"/>
                </a:solidFill>
                <a:latin typeface="Roboto Light" panose="02000000000000000000" pitchFamily="2" charset="0"/>
                <a:ea typeface="Roboto Light" panose="02000000000000000000" pitchFamily="2" charset="0"/>
                <a:sym typeface="+mn-ea"/>
              </a:rPr>
              <a:t> number of </a:t>
            </a:r>
            <a:r>
              <a:rPr lang="en-US" altLang="en-US" b="0">
                <a:solidFill>
                  <a:schemeClr val="tx1"/>
                </a:solidFill>
                <a:latin typeface="Roboto Light" panose="02000000000000000000" pitchFamily="2" charset="0"/>
                <a:ea typeface="Roboto Light" panose="02000000000000000000" pitchFamily="2" charset="0"/>
                <a:sym typeface="+mn-ea"/>
              </a:rPr>
              <a:t>joins</a:t>
            </a:r>
            <a:r>
              <a:rPr lang="en-US" b="0">
                <a:solidFill>
                  <a:schemeClr val="tx1"/>
                </a:solidFill>
                <a:latin typeface="Roboto Light" panose="02000000000000000000" pitchFamily="2" charset="0"/>
                <a:ea typeface="Roboto Light" panose="02000000000000000000" pitchFamily="2" charset="0"/>
                <a:sym typeface="+mn-ea"/>
              </a:rPr>
              <a:t> in the </a:t>
            </a:r>
            <a:r>
              <a:rPr lang="en-US" altLang="en-US" b="0">
                <a:solidFill>
                  <a:schemeClr val="tx1"/>
                </a:solidFill>
                <a:latin typeface="Roboto Light" panose="02000000000000000000" pitchFamily="2" charset="0"/>
                <a:ea typeface="Roboto Light" panose="02000000000000000000" pitchFamily="2" charset="0"/>
                <a:sym typeface="+mn-ea"/>
              </a:rPr>
              <a:t>query</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18" name="Text Placeholder 3"/>
          <p:cNvSpPr>
            <a:spLocks noGrp="1"/>
          </p:cNvSpPr>
          <p:nvPr/>
        </p:nvSpPr>
        <p:spPr>
          <a:xfrm>
            <a:off x="1017588" y="181197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It needs always to use actual</a:t>
            </a:r>
            <a:r>
              <a:rPr lang="en-US" b="0" dirty="0">
                <a:solidFill>
                  <a:schemeClr val="tx1"/>
                </a:solidFill>
                <a:latin typeface="Roboto Light" panose="02000000000000000000" pitchFamily="2" charset="0"/>
                <a:ea typeface="Roboto Light" panose="02000000000000000000" pitchFamily="2" charset="0"/>
                <a:sym typeface="+mn-ea"/>
              </a:rPr>
              <a:t> statistics</a:t>
            </a:r>
            <a:endParaRPr lang="en-US"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Optimization Issues</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Problem With Cardinality Estimation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Slide Number Placeholder 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654685" y="1487805"/>
            <a:ext cx="10989310" cy="4190365"/>
            <a:chOff x="1031" y="2343"/>
            <a:chExt cx="17306" cy="6599"/>
          </a:xfrm>
        </p:grpSpPr>
        <p:sp>
          <p:nvSpPr>
            <p:cNvPr id="4" name="Прямоугольник: скругленные углы 3"/>
            <p:cNvSpPr/>
            <p:nvPr/>
          </p:nvSpPr>
          <p:spPr>
            <a:xfrm>
              <a:off x="1031" y="2343"/>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How good are query optimizers, really?</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V.Levis</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A.Gubichev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A.Mirchev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P.Boncz</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A.Kemper</a:t>
              </a:r>
              <a:r>
                <a:rPr lang="en-US" sz="2400" dirty="0">
                  <a:latin typeface="Roboto Light" panose="02000000000000000000" pitchFamily="2" charset="0"/>
                  <a:ea typeface="Roboto Light" panose="02000000000000000000" pitchFamily="2" charset="0"/>
                </a:rPr>
                <a:t> and </a:t>
              </a:r>
              <a:r>
                <a:rPr lang="en-US" sz="2400" dirty="0" err="1">
                  <a:latin typeface="Roboto Light" panose="02000000000000000000" pitchFamily="2" charset="0"/>
                  <a:ea typeface="Roboto Light" panose="02000000000000000000" pitchFamily="2" charset="0"/>
                </a:rPr>
                <a:t>T.Neumann</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a:latin typeface="Roboto Light" panose="02000000000000000000" pitchFamily="2" charset="0"/>
                  <a:ea typeface="Roboto Light" panose="02000000000000000000" pitchFamily="2" charset="0"/>
                </a:rPr>
                <a:t>Proc. VLDB, Nov.2015</a:t>
              </a:r>
              <a:endParaRPr lang="ru-RU" sz="2400" dirty="0">
                <a:latin typeface="Roboto Light" panose="02000000000000000000" pitchFamily="2" charset="0"/>
                <a:ea typeface="Roboto Light" panose="02000000000000000000" pitchFamily="2" charset="0"/>
              </a:endParaRPr>
            </a:p>
          </p:txBody>
        </p:sp>
        <p:sp>
          <p:nvSpPr>
            <p:cNvPr id="7" name="Прямоугольник: скругленные углы 6"/>
            <p:cNvSpPr/>
            <p:nvPr/>
          </p:nvSpPr>
          <p:spPr>
            <a:xfrm>
              <a:off x="8947" y="5714"/>
              <a:ext cx="9390" cy="32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Adaptive </a:t>
              </a:r>
              <a:r>
                <a:rPr lang="en-US" sz="2400" dirty="0" err="1">
                  <a:latin typeface="Roboto Light" panose="02000000000000000000" pitchFamily="2" charset="0"/>
                  <a:ea typeface="Roboto Light" panose="02000000000000000000" pitchFamily="2" charset="0"/>
                </a:rPr>
                <a:t>Cardilnality</a:t>
              </a:r>
              <a:r>
                <a:rPr lang="en-US" sz="2400" dirty="0">
                  <a:latin typeface="Roboto Light" panose="02000000000000000000" pitchFamily="2" charset="0"/>
                  <a:ea typeface="Roboto Light" panose="02000000000000000000" pitchFamily="2" charset="0"/>
                </a:rPr>
                <a:t> Estimation</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O.Ivanov</a:t>
              </a:r>
              <a:r>
                <a:rPr lang="en-US" sz="2400" dirty="0">
                  <a:latin typeface="Roboto Light" panose="02000000000000000000" pitchFamily="2" charset="0"/>
                  <a:ea typeface="Roboto Light" panose="02000000000000000000" pitchFamily="2" charset="0"/>
                </a:rPr>
                <a:t>, </a:t>
              </a:r>
              <a:r>
                <a:rPr lang="en-US" sz="2400" dirty="0" err="1">
                  <a:latin typeface="Roboto Light" panose="02000000000000000000" pitchFamily="2" charset="0"/>
                  <a:ea typeface="Roboto Light" panose="02000000000000000000" pitchFamily="2" charset="0"/>
                </a:rPr>
                <a:t>S.Bartunov</a:t>
              </a:r>
              <a:r>
                <a:rPr lang="en-US" sz="2400" dirty="0">
                  <a:latin typeface="Roboto Light" panose="02000000000000000000" pitchFamily="2" charset="0"/>
                  <a:ea typeface="Roboto Light" panose="02000000000000000000" pitchFamily="2" charset="0"/>
                </a:rPr>
                <a:t>,</a:t>
              </a:r>
              <a:endParaRPr lang="en-US" sz="2400" dirty="0">
                <a:latin typeface="Roboto Light" panose="02000000000000000000" pitchFamily="2" charset="0"/>
                <a:ea typeface="Roboto Light" panose="02000000000000000000" pitchFamily="2" charset="0"/>
              </a:endParaRPr>
            </a:p>
            <a:p>
              <a:pPr algn="ctr"/>
              <a:r>
                <a:rPr lang="en-US" sz="2400" dirty="0" err="1">
                  <a:latin typeface="Roboto Light" panose="02000000000000000000" pitchFamily="2" charset="0"/>
                  <a:ea typeface="Roboto Light" panose="02000000000000000000" pitchFamily="2" charset="0"/>
                </a:rPr>
                <a:t>Arxiv</a:t>
              </a:r>
              <a:r>
                <a:rPr lang="en-US" sz="2400" dirty="0">
                  <a:latin typeface="Roboto Light" panose="02000000000000000000" pitchFamily="2" charset="0"/>
                  <a:ea typeface="Roboto Light" panose="02000000000000000000" pitchFamily="2" charset="0"/>
                </a:rPr>
                <a:t>, Nov.2017</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Прямоугольник: скругленные углы 8"/>
          <p:cNvSpPr/>
          <p:nvPr/>
        </p:nvSpPr>
        <p:spPr>
          <a:xfrm>
            <a:off x="3476112" y="1531744"/>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3475990" y="1531620"/>
            <a:ext cx="5087620" cy="2701925"/>
            <a:chOff x="5474" y="2412"/>
            <a:chExt cx="8012" cy="4255"/>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7" name="Group 6"/>
          <p:cNvGrpSpPr/>
          <p:nvPr/>
        </p:nvGrpSpPr>
        <p:grpSpPr>
          <a:xfrm>
            <a:off x="3475990" y="1531620"/>
            <a:ext cx="5087620" cy="4256405"/>
            <a:chOff x="5474" y="2412"/>
            <a:chExt cx="8012" cy="6703"/>
          </a:xfrm>
        </p:grpSpPr>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скругленные углы 8"/>
            <p:cNvSpPr/>
            <p:nvPr/>
          </p:nvSpPr>
          <p:spPr>
            <a:xfrm>
              <a:off x="5474" y="2412"/>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1" name="Прямоугольник: скругленные углы 10"/>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ext Box 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8" name="Group 7"/>
          <p:cNvGrpSpPr/>
          <p:nvPr/>
        </p:nvGrpSpPr>
        <p:grpSpPr>
          <a:xfrm>
            <a:off x="3475990" y="1531620"/>
            <a:ext cx="8430260" cy="4256405"/>
            <a:chOff x="5474" y="2412"/>
            <a:chExt cx="13276" cy="6703"/>
          </a:xfrm>
        </p:grpSpPr>
        <p:sp>
          <p:nvSpPr>
            <p:cNvPr id="3" name="Oval Callout 2"/>
            <p:cNvSpPr/>
            <p:nvPr/>
          </p:nvSpPr>
          <p:spPr>
            <a:xfrm>
              <a:off x="13966" y="2996"/>
              <a:ext cx="4785" cy="4013"/>
            </a:xfrm>
            <a:prstGeom prst="wedgeEllipseCallout">
              <a:avLst>
                <a:gd name="adj1" fmla="val -54451"/>
                <a:gd name="adj2" fmla="val -59607"/>
              </a:avLst>
            </a:prstGeom>
            <a:gradFill>
              <a:gsLst>
                <a:gs pos="0">
                  <a:schemeClr val="bg1"/>
                </a:gs>
                <a:gs pos="29000">
                  <a:srgbClr val="FF0000"/>
                </a:gs>
                <a:gs pos="75000">
                  <a:srgbClr val="C00000"/>
                </a:gs>
              </a:gsLst>
              <a:path path="circle">
                <a:fillToRect l="100000" t="10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latin typeface="Roboto Light" panose="02000000000000000000" pitchFamily="2" charset="0"/>
                  <a:ea typeface="Roboto Light" panose="02000000000000000000" pitchFamily="2" charset="0"/>
                </a:rPr>
                <a:t>W</a:t>
              </a:r>
              <a:r>
                <a:rPr lang="en-US" dirty="0">
                  <a:latin typeface="Roboto Light" panose="02000000000000000000" pitchFamily="2" charset="0"/>
                  <a:ea typeface="Roboto Light" panose="02000000000000000000" pitchFamily="2" charset="0"/>
                </a:rPr>
                <a:t>e are only engaged in improving the assessment of cardinality </a:t>
              </a:r>
              <a:r>
                <a:rPr lang="en-US" altLang="en-US" dirty="0">
                  <a:latin typeface="Roboto Light" panose="02000000000000000000" pitchFamily="2" charset="0"/>
                  <a:ea typeface="Roboto Light" panose="02000000000000000000" pitchFamily="2" charset="0"/>
                </a:rPr>
                <a:t>and don't consider assessment of cost</a:t>
              </a:r>
              <a:endParaRPr lang="en-US" altLang="en-US" dirty="0">
                <a:latin typeface="Roboto Light" panose="02000000000000000000" pitchFamily="2" charset="0"/>
                <a:ea typeface="Roboto Light" panose="02000000000000000000" pitchFamily="2" charset="0"/>
              </a:endParaRPr>
            </a:p>
          </p:txBody>
        </p:sp>
        <p:sp>
          <p:nvSpPr>
            <p:cNvPr id="5" name="Right Arrow 14"/>
            <p:cNvSpPr/>
            <p:nvPr/>
          </p:nvSpPr>
          <p:spPr>
            <a:xfrm rot="5400000">
              <a:off x="9012" y="3481"/>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скругленные углы 5"/>
            <p:cNvSpPr/>
            <p:nvPr/>
          </p:nvSpPr>
          <p:spPr>
            <a:xfrm>
              <a:off x="5474" y="2412"/>
              <a:ext cx="8012" cy="1809"/>
            </a:xfrm>
            <a:prstGeom prst="roundRect">
              <a:avLst/>
            </a:prstGeom>
            <a:gradFill flip="none" rotWithShape="1">
              <a:gsLst>
                <a:gs pos="0">
                  <a:schemeClr val="bg1"/>
                </a:gs>
                <a:gs pos="29000">
                  <a:srgbClr val="FF0000"/>
                </a:gs>
                <a:gs pos="75000">
                  <a:srgbClr val="C00000"/>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cardinality estimation</a:t>
              </a:r>
              <a:endParaRPr lang="ru-RU" sz="2400" dirty="0">
                <a:latin typeface="Roboto Light" panose="02000000000000000000" pitchFamily="2" charset="0"/>
                <a:ea typeface="Roboto Light" panose="02000000000000000000" pitchFamily="2" charset="0"/>
              </a:endParaRPr>
            </a:p>
          </p:txBody>
        </p:sp>
        <p:sp>
          <p:nvSpPr>
            <p:cNvPr id="12" name="Прямоугольник: скругленные углы 11"/>
            <p:cNvSpPr/>
            <p:nvPr/>
          </p:nvSpPr>
          <p:spPr>
            <a:xfrm>
              <a:off x="5474" y="4859"/>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Wrong cost estimation</a:t>
              </a:r>
              <a:endParaRPr lang="ru-RU" sz="2400" dirty="0">
                <a:latin typeface="Roboto Light" panose="02000000000000000000" pitchFamily="2" charset="0"/>
                <a:ea typeface="Roboto Light" panose="02000000000000000000" pitchFamily="2" charset="0"/>
              </a:endParaRPr>
            </a:p>
          </p:txBody>
        </p:sp>
        <p:sp>
          <p:nvSpPr>
            <p:cNvPr id="13" name="Right Arrow 14"/>
            <p:cNvSpPr/>
            <p:nvPr/>
          </p:nvSpPr>
          <p:spPr>
            <a:xfrm rot="5400000">
              <a:off x="9012" y="5929"/>
              <a:ext cx="638" cy="211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скругленные углы 13"/>
            <p:cNvSpPr/>
            <p:nvPr/>
          </p:nvSpPr>
          <p:spPr>
            <a:xfrm>
              <a:off x="5474" y="7307"/>
              <a:ext cx="8012" cy="1809"/>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Choose nonoptimal plans</a:t>
              </a:r>
              <a:endParaRPr lang="ru-RU" sz="2400" dirty="0">
                <a:latin typeface="Roboto Light" panose="02000000000000000000" pitchFamily="2" charset="0"/>
                <a:ea typeface="Roboto Light" panose="02000000000000000000" pitchFamily="2" charset="0"/>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chemeClr val="accent1"/>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What </a:t>
            </a:r>
            <a:r>
              <a:rPr lang="en-US" altLang="en-US" sz="3200" b="0" dirty="0">
                <a:solidFill>
                  <a:srgbClr val="16229A"/>
                </a:solidFill>
                <a:latin typeface="Roboto Medium" panose="02000000000000000000" pitchFamily="2" charset="0"/>
                <a:ea typeface="Roboto Medium" panose="02000000000000000000" pitchFamily="2" charset="0"/>
              </a:rPr>
              <a:t>D</a:t>
            </a:r>
            <a:r>
              <a:rPr lang="en-US" sz="3200" b="0" dirty="0">
                <a:solidFill>
                  <a:srgbClr val="16229A"/>
                </a:solidFill>
                <a:latin typeface="Roboto Medium" panose="02000000000000000000" pitchFamily="2" charset="0"/>
                <a:ea typeface="Roboto Medium" panose="02000000000000000000" pitchFamily="2" charset="0"/>
              </a:rPr>
              <a:t>oes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his </a:t>
            </a:r>
            <a:r>
              <a:rPr lang="en-US" altLang="en-US" sz="3200" b="0" dirty="0">
                <a:solidFill>
                  <a:srgbClr val="16229A"/>
                </a:solidFill>
                <a:latin typeface="Roboto Medium" panose="02000000000000000000" pitchFamily="2" charset="0"/>
                <a:ea typeface="Roboto Medium" panose="02000000000000000000" pitchFamily="2" charset="0"/>
              </a:rPr>
              <a:t>L</a:t>
            </a:r>
            <a:r>
              <a:rPr lang="en-US" sz="3200" b="0" dirty="0">
                <a:solidFill>
                  <a:srgbClr val="16229A"/>
                </a:solidFill>
                <a:latin typeface="Roboto Medium" panose="02000000000000000000" pitchFamily="2" charset="0"/>
                <a:ea typeface="Roboto Medium" panose="02000000000000000000" pitchFamily="2" charset="0"/>
              </a:rPr>
              <a:t>ead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o</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2"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8220075" y="1889760"/>
            <a:ext cx="3963670" cy="1200329"/>
          </a:xfrm>
          <a:prstGeom prst="rect">
            <a:avLst/>
          </a:prstGeom>
          <a:noFill/>
        </p:spPr>
        <p:txBody>
          <a:bodyPr wrap="square" rtlCol="0" anchor="t">
            <a:spAutoFit/>
          </a:bodyPr>
          <a:lstStyle/>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Pros: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Have theoretical </a:t>
            </a:r>
            <a:r>
              <a:rPr lang="en-US" altLang="en-US" dirty="0">
                <a:solidFill>
                  <a:schemeClr val="accent1"/>
                </a:solidFill>
                <a:latin typeface="Roboto Light" panose="02000000000000000000" pitchFamily="2" charset="0"/>
                <a:ea typeface="Roboto Light" panose="02000000000000000000" pitchFamily="2" charset="0"/>
                <a:sym typeface="+mn-ea"/>
              </a:rPr>
              <a:t>guarantees</a:t>
            </a:r>
            <a:endParaRPr lang="en-US" altLang="en-US" dirty="0">
              <a:solidFill>
                <a:schemeClr val="tx1"/>
              </a:solidFill>
              <a:latin typeface="Roboto Light" panose="02000000000000000000" pitchFamily="2" charset="0"/>
              <a:ea typeface="Roboto Light" panose="02000000000000000000" pitchFamily="2" charset="0"/>
            </a:endParaRPr>
          </a:p>
          <a:p>
            <a:endParaRPr lang="en-US" altLang="en-US" b="1" dirty="0">
              <a:solidFill>
                <a:schemeClr val="tx1"/>
              </a:solidFill>
              <a:effectLst>
                <a:outerShdw blurRad="38100" dist="19050" dir="2700000" algn="tl" rotWithShape="0">
                  <a:schemeClr val="dk1">
                    <a:alpha val="40000"/>
                  </a:schemeClr>
                </a:outerShdw>
              </a:effectLst>
              <a:sym typeface="+mn-ea"/>
            </a:endParaRPr>
          </a:p>
        </p:txBody>
      </p:sp>
      <p:grpSp>
        <p:nvGrpSpPr>
          <p:cNvPr id="10" name="Group 9"/>
          <p:cNvGrpSpPr/>
          <p:nvPr/>
        </p:nvGrpSpPr>
        <p:grpSpPr>
          <a:xfrm>
            <a:off x="221615" y="1339215"/>
            <a:ext cx="8117840" cy="4619625"/>
            <a:chOff x="349" y="2109"/>
            <a:chExt cx="12784" cy="7275"/>
          </a:xfrm>
        </p:grpSpPr>
        <p:grpSp>
          <p:nvGrpSpPr>
            <p:cNvPr id="23" name="Group 22"/>
            <p:cNvGrpSpPr/>
            <p:nvPr/>
          </p:nvGrpSpPr>
          <p:grpSpPr>
            <a:xfrm>
              <a:off x="3959" y="2209"/>
              <a:ext cx="4232" cy="1359"/>
              <a:chOff x="2412" y="3638"/>
              <a:chExt cx="3021" cy="924"/>
            </a:xfrm>
            <a:solidFill>
              <a:schemeClr val="bg1">
                <a:lumMod val="95000"/>
              </a:schemeClr>
            </a:solidFill>
          </p:grpSpPr>
          <p:sp>
            <p:nvSpPr>
              <p:cNvPr id="1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19"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29"/>
            <p:cNvGrpSpPr/>
            <p:nvPr/>
          </p:nvGrpSpPr>
          <p:grpSpPr>
            <a:xfrm>
              <a:off x="349" y="4128"/>
              <a:ext cx="5917" cy="1816"/>
              <a:chOff x="1879" y="3327"/>
              <a:chExt cx="3554" cy="1235"/>
            </a:xfrm>
            <a:noFill/>
          </p:grpSpPr>
          <p:sp>
            <p:nvSpPr>
              <p:cNvPr id="31"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2"/>
            <p:cNvGrpSpPr/>
            <p:nvPr/>
          </p:nvGrpSpPr>
          <p:grpSpPr>
            <a:xfrm>
              <a:off x="817" y="6724"/>
              <a:ext cx="6395" cy="1767"/>
              <a:chOff x="1741" y="3452"/>
              <a:chExt cx="3841" cy="1202"/>
            </a:xfrm>
            <a:noFill/>
          </p:grpSpPr>
          <p:sp>
            <p:nvSpPr>
              <p:cNvPr id="34"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5"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8" name="Group 37"/>
            <p:cNvGrpSpPr/>
            <p:nvPr/>
          </p:nvGrpSpPr>
          <p:grpSpPr>
            <a:xfrm>
              <a:off x="8713" y="2109"/>
              <a:ext cx="4232" cy="1359"/>
              <a:chOff x="2412" y="3638"/>
              <a:chExt cx="3021" cy="924"/>
            </a:xfrm>
            <a:noFill/>
          </p:grpSpPr>
          <p:sp>
            <p:nvSpPr>
              <p:cNvPr id="39"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40"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 name="Рисунок 2"/>
            <p:cNvPicPr>
              <a:picLocks noChangeAspect="1"/>
            </p:cNvPicPr>
            <p:nvPr/>
          </p:nvPicPr>
          <p:blipFill>
            <a:blip r:embed="rId1"/>
            <a:stretch>
              <a:fillRect/>
            </a:stretch>
          </p:blipFill>
          <p:spPr>
            <a:xfrm>
              <a:off x="7325" y="3825"/>
              <a:ext cx="2419" cy="2232"/>
            </a:xfrm>
            <a:prstGeom prst="rect">
              <a:avLst/>
            </a:prstGeom>
          </p:spPr>
        </p:pic>
        <p:sp>
          <p:nvSpPr>
            <p:cNvPr id="7" name="Прямоугольник: скругленные углы 6"/>
            <p:cNvSpPr/>
            <p:nvPr/>
          </p:nvSpPr>
          <p:spPr>
            <a:xfrm>
              <a:off x="7387" y="6130"/>
              <a:ext cx="2404" cy="1311"/>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8" name="Text Box 5"/>
            <p:cNvSpPr txBox="1"/>
            <p:nvPr/>
          </p:nvSpPr>
          <p:spPr>
            <a:xfrm>
              <a:off x="6891" y="8366"/>
              <a:ext cx="6242" cy="1018"/>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gr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Callout 41"/>
          <p:cNvSpPr/>
          <p:nvPr/>
        </p:nvSpPr>
        <p:spPr>
          <a:xfrm>
            <a:off x="4512377" y="5146041"/>
            <a:ext cx="3690973" cy="862567"/>
          </a:xfrm>
          <a:prstGeom prst="wedgeEllipseCallout">
            <a:avLst>
              <a:gd name="adj1" fmla="val -15349"/>
              <a:gd name="adj2" fmla="val -91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Text Box 6"/>
          <p:cNvSpPr txBox="1"/>
          <p:nvPr/>
        </p:nvSpPr>
        <p:spPr>
          <a:xfrm>
            <a:off x="8220075" y="1889760"/>
            <a:ext cx="3963670" cy="2584450"/>
          </a:xfrm>
          <a:prstGeom prst="rect">
            <a:avLst/>
          </a:prstGeom>
          <a:noFill/>
        </p:spPr>
        <p:txBody>
          <a:bodyPr wrap="square" rtlCol="0" anchor="t">
            <a:spAutoFit/>
          </a:bodyPr>
          <a:lstStyle/>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Pros: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Solve the problem</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sym typeface="+mn-ea"/>
              </a:rPr>
              <a:t>● Have theoretical guarantees</a:t>
            </a:r>
            <a:endParaRPr lang="en-US" altLang="en-US"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Contras:</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memory</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Require time for building or updating</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r>
              <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Not clear which of all possible column subsets are needed</a:t>
            </a:r>
            <a:endParaRPr lang="en-US" altLang="en-US"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22"/>
          <p:cNvGrpSpPr/>
          <p:nvPr/>
        </p:nvGrpSpPr>
        <p:grpSpPr>
          <a:xfrm>
            <a:off x="2514023" y="1402985"/>
            <a:ext cx="2687262" cy="862695"/>
            <a:chOff x="2412" y="3638"/>
            <a:chExt cx="3021" cy="924"/>
          </a:xfrm>
          <a:solidFill>
            <a:schemeClr val="bg1">
              <a:lumMod val="95000"/>
            </a:schemeClr>
          </a:solidFill>
        </p:grpSpPr>
        <p:sp>
          <p:nvSpPr>
            <p:cNvPr id="3" name="Oval Callout 12"/>
            <p:cNvSpPr/>
            <p:nvPr/>
          </p:nvSpPr>
          <p:spPr>
            <a:xfrm>
              <a:off x="2412" y="3638"/>
              <a:ext cx="3021" cy="924"/>
            </a:xfrm>
            <a:prstGeom prst="wedgeEllipseCallout">
              <a:avLst>
                <a:gd name="adj1" fmla="val 44632"/>
                <a:gd name="adj2" fmla="val 636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5" name="Text Box 18"/>
            <p:cNvSpPr txBox="1"/>
            <p:nvPr/>
          </p:nvSpPr>
          <p:spPr>
            <a:xfrm>
              <a:off x="2645" y="3754"/>
              <a:ext cx="2554" cy="691"/>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Functional dependencies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23" name="Group 29"/>
          <p:cNvGrpSpPr/>
          <p:nvPr/>
        </p:nvGrpSpPr>
        <p:grpSpPr>
          <a:xfrm>
            <a:off x="221329" y="2621152"/>
            <a:ext cx="3757581" cy="1152890"/>
            <a:chOff x="1879" y="3327"/>
            <a:chExt cx="3554" cy="1235"/>
          </a:xfrm>
          <a:noFill/>
        </p:grpSpPr>
        <p:sp>
          <p:nvSpPr>
            <p:cNvPr id="26" name="Oval Callout 30"/>
            <p:cNvSpPr/>
            <p:nvPr/>
          </p:nvSpPr>
          <p:spPr>
            <a:xfrm>
              <a:off x="1879" y="3327"/>
              <a:ext cx="3554" cy="1235"/>
            </a:xfrm>
            <a:prstGeom prst="wedgeEllipseCallout">
              <a:avLst>
                <a:gd name="adj1" fmla="val 62216"/>
                <a:gd name="adj2" fmla="val 635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29" name="Text Box 31"/>
            <p:cNvSpPr txBox="1"/>
            <p:nvPr/>
          </p:nvSpPr>
          <p:spPr>
            <a:xfrm>
              <a:off x="2038" y="3443"/>
              <a:ext cx="3236" cy="988"/>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The number of unique combinations of values in the columns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0" name="Group 32"/>
          <p:cNvGrpSpPr/>
          <p:nvPr/>
        </p:nvGrpSpPr>
        <p:grpSpPr>
          <a:xfrm>
            <a:off x="518653" y="4269461"/>
            <a:ext cx="4061022" cy="1122084"/>
            <a:chOff x="1741" y="3452"/>
            <a:chExt cx="3841" cy="1202"/>
          </a:xfrm>
          <a:noFill/>
        </p:grpSpPr>
        <p:sp>
          <p:nvSpPr>
            <p:cNvPr id="31" name="Oval Callout 33"/>
            <p:cNvSpPr/>
            <p:nvPr/>
          </p:nvSpPr>
          <p:spPr>
            <a:xfrm>
              <a:off x="1741" y="3452"/>
              <a:ext cx="3841" cy="1202"/>
            </a:xfrm>
            <a:prstGeom prst="wedgeEllipseCallout">
              <a:avLst>
                <a:gd name="adj1" fmla="val 48330"/>
                <a:gd name="adj2" fmla="val -6199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Roboto Light" panose="02000000000000000000" pitchFamily="2" charset="0"/>
                <a:ea typeface="Roboto Light" panose="02000000000000000000" pitchFamily="2" charset="0"/>
              </a:endParaRPr>
            </a:p>
          </p:txBody>
        </p:sp>
        <p:sp>
          <p:nvSpPr>
            <p:cNvPr id="32" name="Text Box 34"/>
            <p:cNvSpPr txBox="1"/>
            <p:nvPr/>
          </p:nvSpPr>
          <p:spPr>
            <a:xfrm>
              <a:off x="1876" y="3666"/>
              <a:ext cx="3407"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A list of the most common combinations of values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grpSp>
        <p:nvGrpSpPr>
          <p:cNvPr id="33" name="Group 37"/>
          <p:cNvGrpSpPr/>
          <p:nvPr/>
        </p:nvGrpSpPr>
        <p:grpSpPr>
          <a:xfrm>
            <a:off x="5532813" y="1339485"/>
            <a:ext cx="2687262" cy="862695"/>
            <a:chOff x="2412" y="3638"/>
            <a:chExt cx="3021" cy="924"/>
          </a:xfrm>
          <a:noFill/>
        </p:grpSpPr>
        <p:sp>
          <p:nvSpPr>
            <p:cNvPr id="34" name="Oval Callout 38"/>
            <p:cNvSpPr/>
            <p:nvPr/>
          </p:nvSpPr>
          <p:spPr>
            <a:xfrm>
              <a:off x="2412" y="3638"/>
              <a:ext cx="3021" cy="924"/>
            </a:xfrm>
            <a:prstGeom prst="wedgeEllipseCallout">
              <a:avLst>
                <a:gd name="adj1" fmla="val -40266"/>
                <a:gd name="adj2" fmla="val 670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Roboto Light" panose="02000000000000000000" pitchFamily="2" charset="0"/>
                <a:ea typeface="Roboto Light" panose="02000000000000000000" pitchFamily="2" charset="0"/>
              </a:endParaRPr>
            </a:p>
          </p:txBody>
        </p:sp>
        <p:sp>
          <p:nvSpPr>
            <p:cNvPr id="35" name="Text Box 39"/>
            <p:cNvSpPr txBox="1"/>
            <p:nvPr/>
          </p:nvSpPr>
          <p:spPr>
            <a:xfrm>
              <a:off x="2646" y="3755"/>
              <a:ext cx="2554" cy="691"/>
            </a:xfrm>
            <a:prstGeom prst="rect">
              <a:avLst/>
            </a:prstGeom>
            <a:grpFill/>
          </p:spPr>
          <p:txBody>
            <a:bodyPr wrap="square" rtlCol="0" anchor="t">
              <a:spAutoFit/>
              <a:scene3d>
                <a:camera prst="orthographicFront"/>
                <a:lightRig rig="threePt" dir="t"/>
              </a:scene3d>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rPr>
                <a:t>Statistics on expressions</a:t>
              </a:r>
              <a:endParaRPr lang="en-US" altLang="en-US" noProof="0" dirty="0">
                <a:solidFill>
                  <a:schemeClr val="tx1"/>
                </a:solidFill>
                <a:uLnTx/>
                <a:uFillTx/>
                <a:latin typeface="Roboto Light" panose="02000000000000000000" pitchFamily="2" charset="0"/>
                <a:ea typeface="Roboto Light" panose="02000000000000000000" pitchFamily="2" charset="0"/>
                <a:cs typeface="Gilroy" pitchFamily="2" charset="0"/>
                <a:sym typeface="+mn-ea"/>
              </a:endParaRPr>
            </a:p>
          </p:txBody>
        </p:sp>
      </p:grpSp>
      <p:pic>
        <p:nvPicPr>
          <p:cNvPr id="36" name="Рисунок 35"/>
          <p:cNvPicPr>
            <a:picLocks noChangeAspect="1"/>
          </p:cNvPicPr>
          <p:nvPr/>
        </p:nvPicPr>
        <p:blipFill>
          <a:blip r:embed="rId1"/>
          <a:stretch>
            <a:fillRect/>
          </a:stretch>
        </p:blipFill>
        <p:spPr>
          <a:xfrm>
            <a:off x="4651457" y="2428632"/>
            <a:ext cx="1535983" cy="1417546"/>
          </a:xfrm>
          <a:prstGeom prst="rect">
            <a:avLst/>
          </a:prstGeom>
        </p:spPr>
      </p:pic>
      <p:sp>
        <p:nvSpPr>
          <p:cNvPr id="37" name="Прямоугольник: скругленные углы 36"/>
          <p:cNvSpPr/>
          <p:nvPr/>
        </p:nvSpPr>
        <p:spPr>
          <a:xfrm>
            <a:off x="4690757" y="3892541"/>
            <a:ext cx="1526540" cy="832367"/>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Extended</a:t>
            </a:r>
            <a:endParaRPr lang="en-US" dirty="0">
              <a:latin typeface="Roboto Light" panose="02000000000000000000" pitchFamily="2" charset="0"/>
              <a:ea typeface="Roboto Light" panose="02000000000000000000" pitchFamily="2" charset="0"/>
            </a:endParaRPr>
          </a:p>
          <a:p>
            <a:pPr algn="ctr"/>
            <a:r>
              <a:rPr lang="en-US" dirty="0">
                <a:latin typeface="Roboto Light" panose="02000000000000000000" pitchFamily="2" charset="0"/>
                <a:ea typeface="Roboto Light" panose="02000000000000000000" pitchFamily="2" charset="0"/>
              </a:rPr>
              <a:t>statistics</a:t>
            </a:r>
            <a:endParaRPr lang="ru-RU" dirty="0">
              <a:latin typeface="Roboto Light" panose="02000000000000000000" pitchFamily="2" charset="0"/>
              <a:ea typeface="Roboto Light" panose="02000000000000000000" pitchFamily="2" charset="0"/>
            </a:endParaRPr>
          </a:p>
        </p:txBody>
      </p:sp>
      <p:sp>
        <p:nvSpPr>
          <p:cNvPr id="38" name="Text Box 5"/>
          <p:cNvSpPr txBox="1"/>
          <p:nvPr/>
        </p:nvSpPr>
        <p:spPr>
          <a:xfrm>
            <a:off x="4376028" y="5312434"/>
            <a:ext cx="3963670" cy="646331"/>
          </a:xfrm>
          <a:prstGeom prst="rect">
            <a:avLst/>
          </a:prstGeom>
          <a:noFill/>
        </p:spPr>
        <p:txBody>
          <a:bodyPr wrap="square" rtlCol="0" anchor="t">
            <a:spAutoFit/>
          </a:bodyPr>
          <a:lstStyle/>
          <a:p>
            <a:pPr algn="ctr"/>
            <a:r>
              <a:rPr lang="en-US" altLang="en-US" dirty="0">
                <a:solidFill>
                  <a:schemeClr val="tx1"/>
                </a:solidFill>
                <a:latin typeface="Roboto Light" panose="02000000000000000000" pitchFamily="2" charset="0"/>
                <a:ea typeface="Roboto Light" panose="02000000000000000000" pitchFamily="2" charset="0"/>
                <a:sym typeface="+mn-ea"/>
              </a:rPr>
              <a:t>The inde</a:t>
            </a:r>
            <a:r>
              <a:rPr lang="en-US" altLang="en-US" dirty="0">
                <a:latin typeface="Roboto Light" panose="02000000000000000000" pitchFamily="2" charset="0"/>
                <a:ea typeface="Roboto Light" panose="02000000000000000000" pitchFamily="2" charset="0"/>
                <a:sym typeface="+mn-ea"/>
              </a:rPr>
              <a:t>x statistics for </a:t>
            </a:r>
            <a:endParaRPr lang="en-US" altLang="en-US" dirty="0">
              <a:latin typeface="Roboto Light" panose="02000000000000000000" pitchFamily="2" charset="0"/>
              <a:ea typeface="Roboto Light" panose="02000000000000000000" pitchFamily="2" charset="0"/>
              <a:sym typeface="+mn-ea"/>
            </a:endParaRPr>
          </a:p>
          <a:p>
            <a:pPr algn="ctr"/>
            <a:r>
              <a:rPr lang="en-US" altLang="en-US" dirty="0">
                <a:solidFill>
                  <a:schemeClr val="tx1"/>
                </a:solidFill>
                <a:latin typeface="Roboto Light" panose="02000000000000000000" pitchFamily="2" charset="0"/>
                <a:ea typeface="Roboto Light" panose="02000000000000000000" pitchFamily="2" charset="0"/>
                <a:sym typeface="+mn-ea"/>
              </a:rPr>
              <a:t>the expression </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altLang="en-US" sz="3200" b="0" dirty="0">
                <a:solidFill>
                  <a:srgbClr val="16229A"/>
                </a:solidFill>
                <a:latin typeface="Roboto Medium" panose="02000000000000000000" pitchFamily="2" charset="0"/>
                <a:ea typeface="Roboto Medium" panose="02000000000000000000" pitchFamily="2" charset="0"/>
              </a:rPr>
              <a:t>Solutions From PostgreSQL</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Self Introduction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2" name="Text Placeholder 11"/>
          <p:cNvSpPr>
            <a:spLocks noGrp="1"/>
          </p:cNvSpPr>
          <p:nvPr>
            <p:ph type="body" sz="quarter" idx="15"/>
          </p:nvPr>
        </p:nvSpPr>
        <p:spPr>
          <a:xfrm>
            <a:off x="441325" y="1111250"/>
            <a:ext cx="10799445" cy="4634865"/>
          </a:xfrm>
        </p:spPr>
        <p:txBody>
          <a:bodyPr>
            <a:noAutofit/>
          </a:bodyPr>
          <a:lstStyle/>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Core developer in Postgres Professional since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B.S. in Computer Science (Informatics and Computer Science), </a:t>
            </a:r>
            <a:br>
              <a:rPr lang="en-US" altLang="en-US" sz="2400" dirty="0">
                <a:solidFill>
                  <a:schemeClr val="tx1"/>
                </a:solidFill>
                <a:latin typeface="Roboto Light" panose="02000000000000000000" pitchFamily="2" charset="0"/>
                <a:ea typeface="Roboto Light" panose="02000000000000000000" pitchFamily="2" charset="0"/>
                <a:sym typeface="+mn-ea"/>
              </a:rPr>
            </a:br>
            <a:r>
              <a:rPr lang="en-US" altLang="en-US" sz="2400" dirty="0">
                <a:solidFill>
                  <a:schemeClr val="tx1"/>
                </a:solidFill>
                <a:latin typeface="Roboto Light" panose="02000000000000000000" pitchFamily="2" charset="0"/>
                <a:ea typeface="Roboto Light" panose="02000000000000000000" pitchFamily="2" charset="0"/>
                <a:sym typeface="+mn-ea"/>
              </a:rPr>
              <a:t>State Dubna University,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Certificate of advanced training “Big data analytics”, 2021</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sym typeface="+mn-ea"/>
              </a:rPr>
              <a:t>Contributing to the PostgreSQL project since 2023</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OR to ANY transformation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Self-Join-Elimination</a:t>
            </a:r>
            <a:endParaRPr lang="en-US" altLang="en-US" dirty="0">
              <a:solidFill>
                <a:schemeClr val="tx1"/>
              </a:solidFill>
              <a:latin typeface="Roboto Medium" panose="02000000000000000000" pitchFamily="2" charset="0"/>
              <a:ea typeface="Roboto Medium" panose="02000000000000000000" pitchFamily="2" charset="0"/>
              <a:sym typeface="+mn-ea"/>
            </a:endParaRPr>
          </a:p>
          <a:p>
            <a:pPr marL="457200" lvl="0" indent="-457200">
              <a:buFont typeface="Arial" panose="02080604020202020204" pitchFamily="34" charset="0"/>
              <a:buChar char="•"/>
            </a:pPr>
            <a:r>
              <a:rPr lang="" altLang="en-US" sz="2400" dirty="0">
                <a:solidFill>
                  <a:schemeClr val="tx1"/>
                </a:solidFill>
                <a:latin typeface="Roboto Light" panose="02000000000000000000" pitchFamily="2" charset="0"/>
                <a:ea typeface="Roboto Light" panose="02000000000000000000" pitchFamily="2" charset="0"/>
                <a:sym typeface="+mn-ea"/>
              </a:rPr>
              <a:t>Participated in extension development</a:t>
            </a:r>
            <a:r>
              <a:rPr lang="en-US" altLang="en-US" sz="2400" dirty="0">
                <a:solidFill>
                  <a:schemeClr val="tx1"/>
                </a:solidFill>
                <a:latin typeface="Roboto Light" panose="02000000000000000000" pitchFamily="2" charset="0"/>
                <a:ea typeface="Roboto Light" panose="02000000000000000000" pitchFamily="2" charset="0"/>
                <a:sym typeface="+mn-ea"/>
              </a:rPr>
              <a:t>: </a:t>
            </a:r>
            <a:endParaRPr lang="en-US" altLang="en-US" sz="2400" dirty="0">
              <a:solidFill>
                <a:schemeClr val="tx1"/>
              </a:solidFill>
              <a:latin typeface="Roboto Light" panose="02000000000000000000" pitchFamily="2" charset="0"/>
              <a:ea typeface="Roboto Light" panose="02000000000000000000" pitchFamily="2" charset="0"/>
              <a:sym typeface="+mn-ea"/>
            </a:endParaRPr>
          </a:p>
          <a:p>
            <a:pPr marL="914400" lvl="1" indent="-457200">
              <a:buFont typeface="Arial" panose="02080604020202020204" pitchFamily="34" charset="0"/>
              <a:buChar char="•"/>
            </a:pPr>
            <a:r>
              <a:rPr lang="en-US" altLang="en-US" dirty="0">
                <a:solidFill>
                  <a:schemeClr val="accent1"/>
                </a:solidFill>
                <a:latin typeface="Roboto Medium" panose="02000000000000000000" pitchFamily="2" charset="0"/>
                <a:ea typeface="Roboto Medium" panose="02000000000000000000" pitchFamily="2" charset="0"/>
                <a:sym typeface="+mn-ea"/>
              </a:rPr>
              <a:t>AQO</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sr_plan</a:t>
            </a:r>
            <a:endParaRPr lang="en-US" altLang="en-US" dirty="0">
              <a:solidFill>
                <a:schemeClr val="accent1"/>
              </a:solidFill>
              <a:latin typeface="Roboto Medium" panose="02000000000000000000" pitchFamily="2" charset="0"/>
              <a:ea typeface="Roboto Medium" panose="02000000000000000000" pitchFamily="2" charset="0"/>
              <a:sym typeface="+mn-ea"/>
            </a:endParaRPr>
          </a:p>
          <a:p>
            <a:pPr marL="914400" lvl="1" indent="-457200">
              <a:buFont typeface="Arial" panose="02080604020202020204" pitchFamily="34" charset="0"/>
              <a:buChar char="•"/>
            </a:pPr>
            <a:r>
              <a:rPr lang="en-US" altLang="en-US" dirty="0" err="1">
                <a:solidFill>
                  <a:schemeClr val="accent1"/>
                </a:solidFill>
                <a:latin typeface="Roboto Medium" panose="02000000000000000000" pitchFamily="2" charset="0"/>
                <a:ea typeface="Roboto Medium" panose="02000000000000000000" pitchFamily="2" charset="0"/>
                <a:sym typeface="+mn-ea"/>
              </a:rPr>
              <a:t>replaning</a:t>
            </a:r>
            <a:endParaRPr lang="en-US" altLang="en-US" dirty="0">
              <a:solidFill>
                <a:schemeClr val="accent1"/>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fld>
            <a:endParaRPr lang="ru-RU" dirty="0"/>
          </a:p>
        </p:txBody>
      </p:sp>
      <p:pic>
        <p:nvPicPr>
          <p:cNvPr id="5" name="Рисунок 4"/>
          <p:cNvPicPr>
            <a:picLocks noChangeAspect="1"/>
          </p:cNvPicPr>
          <p:nvPr/>
        </p:nvPicPr>
        <p:blipFill>
          <a:blip r:embed="rId1"/>
          <a:stretch>
            <a:fillRect/>
          </a:stretch>
        </p:blipFill>
        <p:spPr>
          <a:xfrm>
            <a:off x="8774322" y="3063196"/>
            <a:ext cx="2834611" cy="27370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Rounded Rectangular Callout 3"/>
          <p:cNvSpPr/>
          <p:nvPr/>
        </p:nvSpPr>
        <p:spPr>
          <a:xfrm>
            <a:off x="7433945" y="4657725"/>
            <a:ext cx="4135120" cy="1398270"/>
          </a:xfrm>
          <a:prstGeom prst="wedgeRoundRectCallout">
            <a:avLst>
              <a:gd name="adj1" fmla="val -51781"/>
              <a:gd name="adj2" fmla="val -68528"/>
              <a:gd name="adj3" fmla="val 16667"/>
            </a:avLst>
          </a:prstGeom>
          <a:gradFill flip="none" rotWithShape="1">
            <a:gsLst>
              <a:gs pos="0">
                <a:schemeClr val="bg1">
                  <a:lumMod val="95000"/>
                </a:schemeClr>
              </a:gs>
              <a:gs pos="46000">
                <a:schemeClr val="accent1">
                  <a:lumMod val="95000"/>
                  <a:lumOff val="5000"/>
                </a:schemeClr>
              </a:gs>
              <a:gs pos="100000">
                <a:schemeClr val="accent1">
                  <a:lumMod val="60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2400" dirty="0">
                <a:solidFill>
                  <a:schemeClr val="bg1"/>
                </a:solidFill>
                <a:latin typeface="Roboto Medium" panose="02000000000000000000" pitchFamily="2" charset="0"/>
                <a:ea typeface="Roboto Medium" panose="02000000000000000000" pitchFamily="2" charset="0"/>
              </a:rPr>
              <a:t>It is the main idea that AQO is based on!</a:t>
            </a:r>
            <a:endParaRPr lang="en-US" altLang="en-US" sz="2400" dirty="0">
              <a:solidFill>
                <a:schemeClr val="bg1"/>
              </a:solidFill>
              <a:latin typeface="Roboto Medium" panose="02000000000000000000" pitchFamily="2" charset="0"/>
              <a:ea typeface="Roboto Medium" panose="02000000000000000000" pitchFamily="2" charset="0"/>
            </a:endParaRPr>
          </a:p>
        </p:txBody>
      </p:sp>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C00000"/>
                </a:solidFill>
              </a14:hiddenFill>
            </a:ext>
          </a:extLst>
        </p:spPr>
        <p:txBody>
          <a:bodyPr>
            <a:scene3d>
              <a:camera prst="orthographicFront"/>
              <a:lightRig rig="threePt" dir="t"/>
            </a:scene3d>
          </a:bodyPr>
          <a:lstStyle/>
          <a:p>
            <a:r>
              <a:rPr lang="en-US" sz="3200" b="0" dirty="0">
                <a:solidFill>
                  <a:srgbClr val="16229A"/>
                </a:solidFill>
                <a:latin typeface="Roboto Medium" panose="02000000000000000000" pitchFamily="2" charset="0"/>
                <a:ea typeface="Roboto Medium" panose="02000000000000000000" pitchFamily="2" charset="0"/>
              </a:rPr>
              <a:t>The </a:t>
            </a:r>
            <a:r>
              <a:rPr lang="en-US" altLang="en-US" sz="3200" b="0" dirty="0">
                <a:solidFill>
                  <a:srgbClr val="16229A"/>
                </a:solidFill>
                <a:latin typeface="Roboto Medium" panose="02000000000000000000" pitchFamily="2" charset="0"/>
                <a:ea typeface="Roboto Medium" panose="02000000000000000000" pitchFamily="2" charset="0"/>
              </a:rPr>
              <a:t>M</a:t>
            </a:r>
            <a:r>
              <a:rPr lang="en-US" sz="3200" b="0" dirty="0">
                <a:solidFill>
                  <a:srgbClr val="16229A"/>
                </a:solidFill>
                <a:latin typeface="Roboto Medium" panose="02000000000000000000" pitchFamily="2" charset="0"/>
                <a:ea typeface="Roboto Medium" panose="02000000000000000000" pitchFamily="2" charset="0"/>
              </a:rPr>
              <a:t>emory </a:t>
            </a:r>
            <a:r>
              <a:rPr lang="en-US" altLang="en-US" sz="3200" b="0" dirty="0">
                <a:solidFill>
                  <a:srgbClr val="16229A"/>
                </a:solidFill>
                <a:latin typeface="Roboto Medium" panose="02000000000000000000" pitchFamily="2" charset="0"/>
                <a:ea typeface="Roboto Medium" panose="02000000000000000000" pitchFamily="2" charset="0"/>
              </a:rPr>
              <a:t>F</a:t>
            </a:r>
            <a:r>
              <a:rPr lang="en-US" sz="3200" b="0" dirty="0">
                <a:solidFill>
                  <a:srgbClr val="16229A"/>
                </a:solidFill>
                <a:latin typeface="Roboto Medium" panose="02000000000000000000" pitchFamily="2" charset="0"/>
                <a:ea typeface="Roboto Medium" panose="02000000000000000000" pitchFamily="2" charset="0"/>
              </a:rPr>
              <a:t>or </a:t>
            </a:r>
            <a:r>
              <a:rPr lang="en-US" altLang="en-US" sz="3200" b="0" dirty="0">
                <a:solidFill>
                  <a:srgbClr val="16229A"/>
                </a:solidFill>
                <a:latin typeface="Roboto Medium" panose="02000000000000000000" pitchFamily="2" charset="0"/>
                <a:ea typeface="Roboto Medium" panose="02000000000000000000" pitchFamily="2" charset="0"/>
              </a:rPr>
              <a:t>P</a:t>
            </a:r>
            <a:r>
              <a:rPr lang="en-US" sz="3200" b="0" dirty="0">
                <a:solidFill>
                  <a:srgbClr val="16229A"/>
                </a:solidFill>
                <a:latin typeface="Roboto Medium" panose="02000000000000000000" pitchFamily="2" charset="0"/>
                <a:ea typeface="Roboto Medium" panose="02000000000000000000" pitchFamily="2" charset="0"/>
              </a:rPr>
              <a:t>lanner</a:t>
            </a:r>
            <a:endParaRPr lang="en-US" sz="3200" b="0" dirty="0">
              <a:solidFill>
                <a:srgbClr val="16229A"/>
              </a:solidFill>
              <a:latin typeface="Roboto Medium" panose="02000000000000000000" pitchFamily="2" charset="0"/>
              <a:ea typeface="Roboto Medium" panose="02000000000000000000" pitchFamily="2" charset="0"/>
            </a:endParaRPr>
          </a:p>
        </p:txBody>
      </p:sp>
      <p:sp>
        <p:nvSpPr>
          <p:cNvPr id="3" name="Text Placeholder 5"/>
          <p:cNvSpPr>
            <a:spLocks noGrp="1"/>
          </p:cNvSpPr>
          <p:nvPr/>
        </p:nvSpPr>
        <p:spPr>
          <a:xfrm>
            <a:off x="538472" y="1302385"/>
            <a:ext cx="10032365" cy="4253230"/>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l">
              <a:buFont typeface="Arial" panose="02080604020202020204" pitchFamily="34" charset="0"/>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endParaRPr lang="en-US" altLang="en-US" sz="2400" dirty="0">
              <a:solidFill>
                <a:schemeClr val="tx1"/>
              </a:solidFill>
              <a:effectLst>
                <a:outerShdw blurRad="38100" dist="19050" dir="2700000" algn="tl" rotWithShape="0">
                  <a:schemeClr val="dk1">
                    <a:alpha val="40000"/>
                  </a:schemeClr>
                </a:outerShdw>
              </a:effectLst>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can store the actual cardinality of nodes and passes it to the optimizer next time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store the selectivity of nodes to determine whether cardinality is appropriate for current </a:t>
            </a:r>
            <a:r>
              <a:rPr lang="en-US" altLang="en-US" sz="2400" b="0" dirty="0" err="1">
                <a:solidFill>
                  <a:schemeClr val="tx1"/>
                </a:solidFill>
                <a:latin typeface="Roboto Light" panose="02000000000000000000" pitchFamily="2" charset="0"/>
                <a:ea typeface="Roboto Light" panose="02000000000000000000" pitchFamily="2" charset="0"/>
              </a:rPr>
              <a:t>selectivities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It should learn from mistakes and correct data</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algn="l">
              <a:buFont typeface="Arial" panose="02080604020202020204" pitchFamily="34" charset="0"/>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a:p>
            <a:pPr marL="342900" indent="-342900" algn="l">
              <a:buFont typeface="Arial" panose="02080604020202020204" pitchFamily="34" charset="0"/>
              <a:buChar char="•"/>
            </a:pPr>
            <a:endParaRPr lang="en-US" altLang="en-US" sz="2000" dirty="0">
              <a:ln w="6600">
                <a:solidFill>
                  <a:schemeClr val="accent2"/>
                </a:solidFill>
                <a:prstDash val="solid"/>
              </a:ln>
              <a:solidFill>
                <a:srgbClr val="FFFFFF"/>
              </a:solidFill>
              <a:effectLst>
                <a:glow rad="127000">
                  <a:srgbClr val="C00000"/>
                </a:glow>
                <a:outerShdw dist="38100" dir="2700000" algn="tl" rotWithShape="0">
                  <a:schemeClr val="accent2"/>
                </a:outerShdw>
              </a:effectLst>
            </a:endParaRPr>
          </a:p>
        </p:txBody>
      </p:sp>
      <p:sp>
        <p:nvSpPr>
          <p:cNvPr id="2" name="Text Box 1"/>
          <p:cNvSpPr txBox="1"/>
          <p:nvPr/>
        </p:nvSpPr>
        <p:spPr>
          <a:xfrm>
            <a:off x="554271" y="1230023"/>
            <a:ext cx="5489575" cy="17532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p:txBody>
      </p:sp>
      <p:grpSp>
        <p:nvGrpSpPr>
          <p:cNvPr id="16" name="Group 15"/>
          <p:cNvGrpSpPr/>
          <p:nvPr/>
        </p:nvGrpSpPr>
        <p:grpSpPr>
          <a:xfrm>
            <a:off x="947420" y="3074035"/>
            <a:ext cx="5984875" cy="2144395"/>
            <a:chOff x="1492" y="4841"/>
            <a:chExt cx="9425" cy="3377"/>
          </a:xfrm>
        </p:grpSpPr>
        <p:sp>
          <p:nvSpPr>
            <p:cNvPr id="7" name="Rectangle 6"/>
            <p:cNvSpPr/>
            <p:nvPr/>
          </p:nvSpPr>
          <p:spPr>
            <a:xfrm>
              <a:off x="2478" y="5008"/>
              <a:ext cx="2496" cy="7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a:solidFill>
                    <a:schemeClr val="tx1"/>
                  </a:solidFill>
                  <a:latin typeface="Roboto Medium" panose="02000000000000000000" pitchFamily="2" charset="0"/>
                  <a:ea typeface="Roboto Medium" panose="02000000000000000000" pitchFamily="2" charset="0"/>
                </a:rPr>
                <a:t>Nested</a:t>
              </a:r>
              <a:r>
                <a:rPr lang="en-US" altLang="en-US" sz="1400" b="1" dirty="0">
                  <a:solidFill>
                    <a:schemeClr val="tx1"/>
                  </a:solidFill>
                  <a:latin typeface="Roboto Medium" panose="02000000000000000000" pitchFamily="2" charset="0"/>
                  <a:ea typeface="Roboto Medium" panose="02000000000000000000" pitchFamily="2" charset="0"/>
                </a:rPr>
                <a:t> Loop</a:t>
              </a:r>
              <a:endParaRPr lang="en-US" altLang="en-US" sz="1400" b="1" dirty="0">
                <a:solidFill>
                  <a:schemeClr val="tx1"/>
                </a:solidFill>
                <a:latin typeface="Roboto Medium" panose="02000000000000000000" pitchFamily="2" charset="0"/>
                <a:ea typeface="Roboto Medium" panose="02000000000000000000" pitchFamily="2" charset="0"/>
              </a:endParaRPr>
            </a:p>
          </p:txBody>
        </p:sp>
        <p:sp>
          <p:nvSpPr>
            <p:cNvPr id="8" name="Rectangle 7"/>
            <p:cNvSpPr/>
            <p:nvPr/>
          </p:nvSpPr>
          <p:spPr>
            <a:xfrm>
              <a:off x="1494"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a:solidFill>
                    <a:schemeClr val="tx1"/>
                  </a:solidFill>
                  <a:latin typeface="Roboto Medium" panose="02000000000000000000" pitchFamily="2" charset="0"/>
                  <a:ea typeface="Roboto Medium" panose="02000000000000000000" pitchFamily="2" charset="0"/>
                </a:rPr>
                <a:t>SeqScan t1</a:t>
              </a:r>
              <a:endParaRPr lang="en-US" altLang="en-US" sz="1400">
                <a:solidFill>
                  <a:schemeClr val="tx1"/>
                </a:solidFill>
                <a:latin typeface="Roboto Medium" panose="02000000000000000000" pitchFamily="2" charset="0"/>
                <a:ea typeface="Roboto Medium" panose="02000000000000000000" pitchFamily="2" charset="0"/>
              </a:endParaRPr>
            </a:p>
          </p:txBody>
        </p:sp>
        <p:sp>
          <p:nvSpPr>
            <p:cNvPr id="9" name="Rectangle 8"/>
            <p:cNvSpPr/>
            <p:nvPr/>
          </p:nvSpPr>
          <p:spPr>
            <a:xfrm>
              <a:off x="3892" y="6202"/>
              <a:ext cx="2160" cy="7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rPr>
                <a:t>SeqScan</a:t>
              </a:r>
              <a:r>
                <a:rPr lang="en-US" altLang="en-US" sz="1400" dirty="0">
                  <a:solidFill>
                    <a:schemeClr val="tx1"/>
                  </a:solidFill>
                  <a:latin typeface="Roboto Medium" panose="02000000000000000000" pitchFamily="2" charset="0"/>
                  <a:ea typeface="Roboto Medium" panose="02000000000000000000" pitchFamily="2" charset="0"/>
                </a:rPr>
                <a:t> t2</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0" name="Rectangular Callout 9"/>
            <p:cNvSpPr/>
            <p:nvPr/>
          </p:nvSpPr>
          <p:spPr>
            <a:xfrm>
              <a:off x="5618" y="7354"/>
              <a:ext cx="3798" cy="864"/>
            </a:xfrm>
            <a:prstGeom prst="wedgeRectCallout">
              <a:avLst>
                <a:gd name="adj1" fmla="val -61043"/>
                <a:gd name="adj2" fmla="val -1090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err="1">
                  <a:solidFill>
                    <a:schemeClr val="tx1"/>
                  </a:solidFill>
                  <a:latin typeface="Roboto Medium" panose="02000000000000000000" pitchFamily="2" charset="0"/>
                  <a:ea typeface="Roboto Medium" panose="02000000000000000000" pitchFamily="2" charset="0"/>
                  <a:sym typeface="+mn-ea"/>
                </a:rPr>
                <a:t>relid</a:t>
              </a:r>
              <a:r>
                <a:rPr lang="en-US" altLang="en-US" sz="1400" dirty="0">
                  <a:solidFill>
                    <a:schemeClr val="tx1"/>
                  </a:solidFill>
                  <a:latin typeface="Roboto Medium" panose="02000000000000000000" pitchFamily="2" charset="0"/>
                  <a:ea typeface="Roboto Medium" panose="02000000000000000000" pitchFamily="2" charset="0"/>
                  <a:sym typeface="+mn-ea"/>
                </a:rPr>
                <a:t> = 2, clause: c&gt;2</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sym typeface="+mn-ea"/>
                </a:rPr>
                <a:t>selectivity: { 0.33 }</a:t>
              </a:r>
              <a:endParaRPr lang="en-US" altLang="en-US" sz="1400" dirty="0">
                <a:solidFill>
                  <a:schemeClr val="tx1"/>
                </a:solidFill>
                <a:latin typeface="Roboto Medium" panose="02000000000000000000" pitchFamily="2" charset="0"/>
                <a:ea typeface="Roboto Medium" panose="02000000000000000000" pitchFamily="2" charset="0"/>
                <a:sym typeface="+mn-ea"/>
              </a:endParaRPr>
            </a:p>
          </p:txBody>
        </p:sp>
        <p:sp>
          <p:nvSpPr>
            <p:cNvPr id="11" name="Rectangular Callout 10"/>
            <p:cNvSpPr/>
            <p:nvPr/>
          </p:nvSpPr>
          <p:spPr>
            <a:xfrm>
              <a:off x="1492" y="7354"/>
              <a:ext cx="3918" cy="864"/>
            </a:xfrm>
            <a:prstGeom prst="wedgeRectCallout">
              <a:avLst>
                <a:gd name="adj1" fmla="val -31396"/>
                <a:gd name="adj2" fmla="val -1064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a:t>
              </a:r>
              <a:r>
                <a:rPr lang="en-US" altLang="en-US" sz="1400" dirty="0">
                  <a:solidFill>
                    <a:schemeClr val="tx1"/>
                  </a:solidFill>
                  <a:latin typeface="Roboto Medium" panose="02000000000000000000" pitchFamily="2" charset="0"/>
                  <a:ea typeface="Roboto Medium" panose="02000000000000000000" pitchFamily="2" charset="0"/>
                </a:rPr>
                <a:t> = 1, clause: t = '1'</a:t>
              </a:r>
              <a:endParaRPr lang="en-US" altLang="en-US" sz="1400" dirty="0">
                <a:solidFill>
                  <a:schemeClr val="tx1"/>
                </a:solidFill>
                <a:latin typeface="Roboto Medium" panose="02000000000000000000" pitchFamily="2" charset="0"/>
                <a:ea typeface="Roboto Medium" panose="02000000000000000000" pitchFamily="2" charset="0"/>
              </a:endParaRPr>
            </a:p>
            <a:p>
              <a:pPr algn="ctr"/>
              <a:r>
                <a:rPr lang="en-US" altLang="en-US" sz="1400" dirty="0">
                  <a:solidFill>
                    <a:schemeClr val="tx1"/>
                  </a:solidFill>
                  <a:latin typeface="Roboto Medium" panose="02000000000000000000" pitchFamily="2" charset="0"/>
                  <a:ea typeface="Roboto Medium" panose="02000000000000000000" pitchFamily="2" charset="0"/>
                </a:rPr>
                <a:t>selectivity: { 0.005 }</a:t>
              </a:r>
              <a:endParaRPr lang="en-US" altLang="en-US" sz="1400" dirty="0">
                <a:solidFill>
                  <a:schemeClr val="tx1"/>
                </a:solidFill>
                <a:latin typeface="Roboto Medium" panose="02000000000000000000" pitchFamily="2" charset="0"/>
                <a:ea typeface="Roboto Medium" panose="02000000000000000000" pitchFamily="2" charset="0"/>
              </a:endParaRPr>
            </a:p>
          </p:txBody>
        </p:sp>
        <p:sp>
          <p:nvSpPr>
            <p:cNvPr id="12" name="Rectangular Callout 11"/>
            <p:cNvSpPr/>
            <p:nvPr/>
          </p:nvSpPr>
          <p:spPr>
            <a:xfrm>
              <a:off x="5195" y="4841"/>
              <a:ext cx="5723" cy="1140"/>
            </a:xfrm>
            <a:prstGeom prst="wedgeRectCallout">
              <a:avLst>
                <a:gd name="adj1" fmla="val -56558"/>
                <a:gd name="adj2" fmla="val -5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sz="1400" dirty="0" err="1">
                  <a:solidFill>
                    <a:schemeClr val="tx1"/>
                  </a:solidFill>
                  <a:latin typeface="Roboto Medium" panose="02000000000000000000" pitchFamily="2" charset="0"/>
                  <a:ea typeface="Roboto Medium" panose="02000000000000000000" pitchFamily="2" charset="0"/>
                </a:rPr>
                <a:t>relids</a:t>
              </a: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 = {1,2}</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a:p>
              <a:pPr algn="ct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selectivity: </a:t>
              </a:r>
              <a:b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br>
              <a:r>
                <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rPr>
                <a:t>{0.33, 0.005, 0.005 }</a:t>
              </a:r>
              <a:endParaRPr lang="en-US" altLang="en-US" sz="1400" dirty="0">
                <a:solidFill>
                  <a:schemeClr val="tx1"/>
                </a:solidFill>
                <a:effectLst>
                  <a:outerShdw blurRad="38100" dist="19050" dir="2700000" algn="tl" rotWithShape="0">
                    <a:schemeClr val="dk1">
                      <a:alpha val="40000"/>
                    </a:schemeClr>
                  </a:outerShdw>
                </a:effectLst>
                <a:latin typeface="Roboto Medium" panose="02000000000000000000" pitchFamily="2" charset="0"/>
                <a:ea typeface="Roboto Medium" panose="02000000000000000000" pitchFamily="2" charset="0"/>
              </a:endParaRPr>
            </a:p>
          </p:txBody>
        </p:sp>
        <p:cxnSp>
          <p:nvCxnSpPr>
            <p:cNvPr id="13" name="Elbow Connector 12"/>
            <p:cNvCxnSpPr>
              <a:stCxn id="7" idx="2"/>
              <a:endCxn id="8" idx="0"/>
            </p:cNvCxnSpPr>
            <p:nvPr/>
          </p:nvCxnSpPr>
          <p:spPr>
            <a:xfrm rot="5400000">
              <a:off x="2945" y="5421"/>
              <a:ext cx="410" cy="115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9" idx="0"/>
            </p:cNvCxnSpPr>
            <p:nvPr/>
          </p:nvCxnSpPr>
          <p:spPr>
            <a:xfrm rot="16200000" flipH="1">
              <a:off x="4144" y="5374"/>
              <a:ext cx="410" cy="124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Slide Number Placeholder 14"/>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b="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latin typeface="Roboto Light" panose="02000000000000000000" pitchFamily="2" charset="0"/>
              <a:ea typeface="Roboto Light" panose="02000000000000000000" pitchFamily="2" charset="0"/>
            </a:endParaRPr>
          </a:p>
        </p:txBody>
      </p:sp>
      <p:sp>
        <p:nvSpPr>
          <p:cNvPr id="2" name="Text Box 1"/>
          <p:cNvSpPr txBox="1"/>
          <p:nvPr/>
        </p:nvSpPr>
        <p:spPr>
          <a:xfrm>
            <a:off x="606425" y="1459572"/>
            <a:ext cx="5489575" cy="3569335"/>
          </a:xfrm>
          <a:prstGeom prst="rect">
            <a:avLst/>
          </a:prstGeom>
          <a:noFill/>
        </p:spPr>
        <p:txBody>
          <a:bodyPr wrap="square" rtlCol="0" anchor="t">
            <a:spAutoFit/>
            <a:scene3d>
              <a:camera prst="orthographicFront"/>
              <a:lightRig rig="threePt" dir="t"/>
            </a:scene3d>
          </a:bodyPr>
          <a:lstStyle/>
          <a:p>
            <a:r>
              <a:rPr lang="en-US" altLang="en-US" dirty="0">
                <a:solidFill>
                  <a:schemeClr val="tx1"/>
                </a:solidFill>
                <a:latin typeface="Roboto Light" panose="02000000000000000000" pitchFamily="2" charset="0"/>
                <a:ea typeface="Roboto Light" panose="02000000000000000000" pitchFamily="2" charset="0"/>
              </a:rPr>
              <a:t>For example:</a:t>
            </a:r>
            <a:endParaRPr lang="en-US" dirty="0">
              <a:solidFill>
                <a:schemeClr val="tx1"/>
              </a:solidFill>
              <a:latin typeface="Roboto Light" panose="02000000000000000000" pitchFamily="2" charset="0"/>
              <a:ea typeface="Roboto Light" panose="02000000000000000000" pitchFamily="2" charset="0"/>
            </a:endParaRPr>
          </a:p>
          <a:p>
            <a:r>
              <a:rPr lang="en-US" dirty="0">
                <a:solidFill>
                  <a:schemeClr val="tx1"/>
                </a:solidFill>
                <a:latin typeface="Roboto Light" panose="02000000000000000000" pitchFamily="2" charset="0"/>
                <a:ea typeface="Roboto Light" panose="02000000000000000000" pitchFamily="2" charset="0"/>
              </a:rPr>
              <a:t>explain analyze </a:t>
            </a:r>
            <a:r>
              <a:rPr lang="en-US" altLang="en-US" dirty="0">
                <a:solidFill>
                  <a:schemeClr val="tx1"/>
                </a:solidFill>
                <a:latin typeface="Roboto Light" panose="02000000000000000000" pitchFamily="2" charset="0"/>
                <a:ea typeface="Roboto Light" panose="02000000000000000000" pitchFamily="2" charset="0"/>
              </a:rPr>
              <a:t>SELECT</a:t>
            </a:r>
            <a:r>
              <a:rPr lang="en-US" dirty="0">
                <a:solidFill>
                  <a:schemeClr val="tx1"/>
                </a:solidFill>
                <a:latin typeface="Roboto Light" panose="02000000000000000000" pitchFamily="2" charset="0"/>
                <a:ea typeface="Roboto Light" panose="02000000000000000000" pitchFamily="2" charset="0"/>
              </a:rPr>
              <a:t> *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FROM</a:t>
            </a:r>
            <a:r>
              <a:rPr lang="en-US" dirty="0">
                <a:solidFill>
                  <a:schemeClr val="tx1"/>
                </a:solidFill>
                <a:latin typeface="Roboto Light" panose="02000000000000000000" pitchFamily="2" charset="0"/>
                <a:ea typeface="Roboto Light" panose="02000000000000000000" pitchFamily="2" charset="0"/>
              </a:rPr>
              <a:t> t1, t2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WHERE</a:t>
            </a:r>
            <a:r>
              <a:rPr lang="en-US" dirty="0">
                <a:solidFill>
                  <a:schemeClr val="tx1"/>
                </a:solidFill>
                <a:latin typeface="Roboto Light" panose="02000000000000000000" pitchFamily="2" charset="0"/>
                <a:ea typeface="Roboto Light" panose="02000000000000000000" pitchFamily="2" charset="0"/>
              </a:rPr>
              <a:t> t1.x = t2.y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t1.t = '1' </a:t>
            </a:r>
            <a:r>
              <a:rPr lang="en-US" altLang="en-US" dirty="0">
                <a:solidFill>
                  <a:schemeClr val="tx1"/>
                </a:solidFill>
                <a:latin typeface="Roboto Light" panose="02000000000000000000" pitchFamily="2" charset="0"/>
                <a:ea typeface="Roboto Light" panose="02000000000000000000" pitchFamily="2" charset="0"/>
              </a:rPr>
              <a:t>AND</a:t>
            </a:r>
            <a:r>
              <a:rPr lang="en-US" dirty="0">
                <a:solidFill>
                  <a:schemeClr val="tx1"/>
                </a:solidFill>
                <a:latin typeface="Roboto Light" panose="02000000000000000000" pitchFamily="2" charset="0"/>
                <a:ea typeface="Roboto Light" panose="02000000000000000000" pitchFamily="2" charset="0"/>
              </a:rPr>
              <a:t> </a:t>
            </a:r>
            <a:endParaRPr lang="en-US" dirty="0">
              <a:solidFill>
                <a:schemeClr val="tx1"/>
              </a:solidFill>
              <a:latin typeface="Roboto Light" panose="02000000000000000000" pitchFamily="2" charset="0"/>
              <a:ea typeface="Roboto Light" panose="02000000000000000000" pitchFamily="2" charset="0"/>
            </a:endParaRPr>
          </a:p>
          <a:p>
            <a:r>
              <a:rPr lang="en-US" altLang="en-US" dirty="0">
                <a:solidFill>
                  <a:schemeClr val="tx1"/>
                </a:solidFill>
                <a:latin typeface="Roboto Light" panose="02000000000000000000" pitchFamily="2" charset="0"/>
                <a:ea typeface="Roboto Light" panose="02000000000000000000" pitchFamily="2" charset="0"/>
              </a:rPr>
              <a:t>			</a:t>
            </a:r>
            <a:r>
              <a:rPr lang="en-US" dirty="0">
                <a:solidFill>
                  <a:schemeClr val="tx1"/>
                </a:solidFill>
                <a:latin typeface="Roboto Light" panose="02000000000000000000" pitchFamily="2" charset="0"/>
                <a:ea typeface="Roboto Light" panose="02000000000000000000" pitchFamily="2" charset="0"/>
              </a:rPr>
              <a:t>t2.c </a:t>
            </a:r>
            <a:r>
              <a:rPr lang="en-US" altLang="en-US" dirty="0">
                <a:solidFill>
                  <a:schemeClr val="tx1"/>
                </a:solidFill>
                <a:latin typeface="Roboto Light" panose="02000000000000000000" pitchFamily="2" charset="0"/>
                <a:ea typeface="Roboto Light" panose="02000000000000000000" pitchFamily="2" charset="0"/>
              </a:rPr>
              <a:t>&gt;</a:t>
            </a:r>
            <a:r>
              <a:rPr lang="en-US" dirty="0">
                <a:solidFill>
                  <a:schemeClr val="tx1"/>
                </a:solidFill>
                <a:latin typeface="Roboto Light" panose="02000000000000000000" pitchFamily="2" charset="0"/>
                <a:ea typeface="Roboto Light" panose="02000000000000000000" pitchFamily="2" charset="0"/>
              </a:rPr>
              <a:t> 2;</a:t>
            </a:r>
            <a:endParaRPr lang="en-US" dirty="0">
              <a:solidFill>
                <a:schemeClr val="tx1"/>
              </a:solidFill>
              <a:latin typeface="Roboto Light" panose="02000000000000000000" pitchFamily="2" charset="0"/>
              <a:ea typeface="Roboto Light" panose="02000000000000000000" pitchFamily="2" charset="0"/>
            </a:endParaRPr>
          </a:p>
          <a:p>
            <a:pPr algn="ctr"/>
            <a:r>
              <a:rPr lang="en-US" altLang="en-US" sz="2800" dirty="0">
                <a:solidFill>
                  <a:schemeClr val="tx1"/>
                </a:solidFill>
                <a:latin typeface="Roboto Light" panose="02000000000000000000" pitchFamily="2" charset="0"/>
                <a:ea typeface="Roboto Light" panose="02000000000000000000" pitchFamily="2" charset="0"/>
              </a:rPr>
              <a:t>=</a:t>
            </a:r>
            <a:endParaRPr lang="en-US" altLang="en-US" dirty="0">
              <a:solidFill>
                <a:schemeClr val="tx1"/>
              </a:solidFill>
              <a:latin typeface="Roboto Light" panose="02000000000000000000" pitchFamily="2" charset="0"/>
              <a:ea typeface="Roboto Light" panose="02000000000000000000" pitchFamily="2" charset="0"/>
            </a:endParaRPr>
          </a:p>
          <a:p>
            <a:pPr algn="l"/>
            <a:r>
              <a:rPr lang="en-US" dirty="0">
                <a:solidFill>
                  <a:schemeClr val="tx1"/>
                </a:solidFill>
                <a:latin typeface="Roboto Light" panose="02000000000000000000" pitchFamily="2" charset="0"/>
                <a:ea typeface="Roboto Light" panose="02000000000000000000" pitchFamily="2" charset="0"/>
                <a:sym typeface="+mn-ea"/>
              </a:rPr>
              <a:t>explain analyze </a:t>
            </a:r>
            <a:r>
              <a:rPr lang="en-US" altLang="en-US" dirty="0">
                <a:solidFill>
                  <a:schemeClr val="tx1"/>
                </a:solidFill>
                <a:latin typeface="Roboto Light" panose="02000000000000000000" pitchFamily="2" charset="0"/>
                <a:ea typeface="Roboto Light" panose="02000000000000000000" pitchFamily="2" charset="0"/>
                <a:sym typeface="+mn-ea"/>
              </a:rPr>
              <a:t>SELECT</a:t>
            </a:r>
            <a:r>
              <a:rPr lang="en-US" dirty="0">
                <a:solidFill>
                  <a:schemeClr val="tx1"/>
                </a:solidFill>
                <a:latin typeface="Roboto Light" panose="02000000000000000000" pitchFamily="2" charset="0"/>
                <a:ea typeface="Roboto Light" panose="02000000000000000000" pitchFamily="2" charset="0"/>
                <a:sym typeface="+mn-ea"/>
              </a:rPr>
              <a:t> *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FROM</a:t>
            </a:r>
            <a:r>
              <a:rPr lang="en-US" dirty="0">
                <a:solidFill>
                  <a:schemeClr val="tx1"/>
                </a:solidFill>
                <a:latin typeface="Roboto Light" panose="02000000000000000000" pitchFamily="2" charset="0"/>
                <a:ea typeface="Roboto Light" panose="02000000000000000000" pitchFamily="2" charset="0"/>
                <a:sym typeface="+mn-ea"/>
              </a:rPr>
              <a:t> t1, t2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WHERE</a:t>
            </a:r>
            <a:r>
              <a:rPr lang="en-US" dirty="0">
                <a:solidFill>
                  <a:schemeClr val="tx1"/>
                </a:solidFill>
                <a:latin typeface="Roboto Light" panose="02000000000000000000" pitchFamily="2" charset="0"/>
                <a:ea typeface="Roboto Light" panose="02000000000000000000" pitchFamily="2" charset="0"/>
                <a:sym typeface="+mn-ea"/>
              </a:rPr>
              <a:t> t1.x = t2.y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t1.t = '</a:t>
            </a:r>
            <a:r>
              <a:rPr lang="en-US" altLang="en-US" dirty="0">
                <a:solidFill>
                  <a:schemeClr val="tx1"/>
                </a:solidFill>
                <a:latin typeface="Roboto Light" panose="02000000000000000000" pitchFamily="2" charset="0"/>
                <a:ea typeface="Roboto Light" panose="02000000000000000000" pitchFamily="2" charset="0"/>
                <a:sym typeface="+mn-ea"/>
              </a:rPr>
              <a:t>3</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AND</a:t>
            </a:r>
            <a:r>
              <a:rPr lang="en-US" dirty="0">
                <a:solidFill>
                  <a:schemeClr val="tx1"/>
                </a:solidFill>
                <a:latin typeface="Roboto Light" panose="02000000000000000000" pitchFamily="2" charset="0"/>
                <a:ea typeface="Roboto Light" panose="02000000000000000000" pitchFamily="2" charset="0"/>
                <a:sym typeface="+mn-ea"/>
              </a:rPr>
              <a:t> </a:t>
            </a:r>
            <a:endParaRPr lang="en-US" dirty="0">
              <a:solidFill>
                <a:schemeClr val="tx1"/>
              </a:solidFill>
              <a:latin typeface="Roboto Light" panose="02000000000000000000" pitchFamily="2" charset="0"/>
              <a:ea typeface="Roboto Light" panose="02000000000000000000" pitchFamily="2" charset="0"/>
            </a:endParaRPr>
          </a:p>
          <a:p>
            <a:pPr algn="l"/>
            <a:r>
              <a:rPr lang="en-US" altLang="en-US" dirty="0">
                <a:solidFill>
                  <a:schemeClr val="tx1"/>
                </a:solidFill>
                <a:latin typeface="Roboto Light" panose="02000000000000000000" pitchFamily="2" charset="0"/>
                <a:ea typeface="Roboto Light" panose="02000000000000000000" pitchFamily="2" charset="0"/>
                <a:sym typeface="+mn-ea"/>
              </a:rPr>
              <a:t>			</a:t>
            </a:r>
            <a:r>
              <a:rPr lang="en-US" dirty="0">
                <a:solidFill>
                  <a:schemeClr val="tx1"/>
                </a:solidFill>
                <a:latin typeface="Roboto Light" panose="02000000000000000000" pitchFamily="2" charset="0"/>
                <a:ea typeface="Roboto Light" panose="02000000000000000000" pitchFamily="2" charset="0"/>
                <a:sym typeface="+mn-ea"/>
              </a:rPr>
              <a:t>t2.c </a:t>
            </a:r>
            <a:r>
              <a:rPr lang="en-US" altLang="en-US" dirty="0">
                <a:solidFill>
                  <a:schemeClr val="tx1"/>
                </a:solidFill>
                <a:latin typeface="Roboto Light" panose="02000000000000000000" pitchFamily="2" charset="0"/>
                <a:ea typeface="Roboto Light" panose="02000000000000000000" pitchFamily="2" charset="0"/>
                <a:sym typeface="+mn-ea"/>
              </a:rPr>
              <a:t>&gt;</a:t>
            </a:r>
            <a:r>
              <a:rPr lang="en-US" dirty="0">
                <a:solidFill>
                  <a:schemeClr val="tx1"/>
                </a:solidFill>
                <a:latin typeface="Roboto Light" panose="02000000000000000000" pitchFamily="2" charset="0"/>
                <a:ea typeface="Roboto Light" panose="02000000000000000000" pitchFamily="2" charset="0"/>
                <a:sym typeface="+mn-ea"/>
              </a:rPr>
              <a:t> </a:t>
            </a:r>
            <a:r>
              <a:rPr lang="en-US" altLang="en-US" dirty="0">
                <a:solidFill>
                  <a:schemeClr val="tx1"/>
                </a:solidFill>
                <a:latin typeface="Roboto Light" panose="02000000000000000000" pitchFamily="2" charset="0"/>
                <a:ea typeface="Roboto Light" panose="02000000000000000000" pitchFamily="2" charset="0"/>
                <a:sym typeface="+mn-ea"/>
              </a:rPr>
              <a:t>5</a:t>
            </a:r>
            <a:r>
              <a:rPr lang="en-US" dirty="0">
                <a:solidFill>
                  <a:schemeClr val="tx1"/>
                </a:solidFill>
                <a:latin typeface="Roboto Light" panose="02000000000000000000" pitchFamily="2" charset="0"/>
                <a:ea typeface="Roboto Light" panose="02000000000000000000" pitchFamily="2" charset="0"/>
                <a:sym typeface="+mn-ea"/>
              </a:rPr>
              <a:t>;</a:t>
            </a:r>
            <a:endParaRPr lang="en-US" altLang="en-US" dirty="0">
              <a:solidFill>
                <a:schemeClr val="tx1"/>
              </a:solidFill>
              <a:latin typeface="Roboto Light" panose="02000000000000000000" pitchFamily="2" charset="0"/>
              <a:ea typeface="Roboto Light" panose="02000000000000000000" pitchFamily="2" charset="0"/>
              <a:sym typeface="+mn-ea"/>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60" y="-508453"/>
            <a:ext cx="6858000" cy="6858000"/>
          </a:xfrm>
          <a:prstGeom prst="rect">
            <a:avLst/>
          </a:prstGeom>
        </p:spPr>
      </p:pic>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accent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accent1"/>
                </a:solidFill>
                <a:latin typeface="Roboto Light" panose="02000000000000000000" pitchFamily="2" charset="0"/>
                <a:ea typeface="Roboto Light" panose="02000000000000000000" pitchFamily="2" charset="0"/>
                <a:sym typeface="+mn-ea"/>
              </a:rPr>
              <a:t>are </a:t>
            </a:r>
            <a:r>
              <a:rPr 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5"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latin typeface="Roboto Light" panose="02000000000000000000" pitchFamily="2" charset="0"/>
                <a:ea typeface="Roboto Light" panose="02000000000000000000" pitchFamily="2" charset="0"/>
                <a:sym typeface="+mn-ea"/>
              </a:rPr>
              <a:t>are </a:t>
            </a:r>
            <a:r>
              <a:rPr lang="en-US" sz="2000" b="0" dirty="0" err="1">
                <a:solidFill>
                  <a:schemeClr val="tx1"/>
                </a:solidFill>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accent1"/>
                </a:solidFill>
                <a:latin typeface="Roboto Light" panose="02000000000000000000" pitchFamily="2" charset="0"/>
                <a:ea typeface="Roboto Light" panose="02000000000000000000" pitchFamily="2" charset="0"/>
                <a:sym typeface="+mn-ea"/>
              </a:rPr>
              <a:t>neighbours</a:t>
            </a:r>
            <a:endParaRPr lang="en-US" sz="2000" b="0" dirty="0">
              <a:solidFill>
                <a:schemeClr val="tx1"/>
              </a:solidFill>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a:p>
            <a:pPr marL="342900" indent="-342900" algn="l">
              <a:buFont typeface="Arial" panose="02080604020202020204" pitchFamily="34" charset="0"/>
              <a:buChar char="•"/>
            </a:pPr>
            <a:endParaRPr lang="en-US" altLang="en-US" sz="2000" dirty="0">
              <a:solidFill>
                <a:schemeClr val="tx1"/>
              </a:solidFill>
              <a:effectLst>
                <a:outerShdw blurRad="38100" dist="19050" dir="2700000" algn="tl" rotWithShape="0">
                  <a:schemeClr val="dk1">
                    <a:alpha val="40000"/>
                  </a:schemeClr>
                </a:outerShdw>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pic>
        <p:nvPicPr>
          <p:cNvPr id="2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 y="-451485"/>
            <a:ext cx="6858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411595" y="1250315"/>
            <a:ext cx="5551170" cy="3592195"/>
          </a:xfrm>
        </p:spPr>
        <p:txBody>
          <a:bodyPr>
            <a:noAutofit/>
          </a:bodyPr>
          <a:lstStyle/>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Every node is described through its selectivity of all its conditions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All conditions in the node that differ only in constants are equivalent </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The closest nodes of the query based on R2-distance </a:t>
            </a:r>
            <a:r>
              <a:rPr lang="en-US" sz="2000" b="0" dirty="0">
                <a:solidFill>
                  <a:schemeClr val="tx1"/>
                </a:solidFill>
                <a:effectLst/>
                <a:latin typeface="Roboto Light" panose="02000000000000000000" pitchFamily="2" charset="0"/>
                <a:ea typeface="Roboto Light" panose="02000000000000000000" pitchFamily="2" charset="0"/>
                <a:sym typeface="+mn-ea"/>
              </a:rPr>
              <a:t>are </a:t>
            </a:r>
            <a:r>
              <a:rPr 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alt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tx1"/>
                </a:solidFill>
                <a:effectLst/>
                <a:latin typeface="Roboto Light" panose="02000000000000000000" pitchFamily="2" charset="0"/>
                <a:ea typeface="Roboto Light" panose="02000000000000000000" pitchFamily="2" charset="0"/>
                <a:sym typeface="+mn-ea"/>
              </a:rPr>
              <a:t>We need to predict the number of rows of a new node based on the known data of its </a:t>
            </a:r>
            <a:r>
              <a:rPr lang="en-US" altLang="en-US" sz="2000" b="0" dirty="0" err="1">
                <a:solidFill>
                  <a:schemeClr val="tx1"/>
                </a:solidFill>
                <a:effectLst/>
                <a:latin typeface="Roboto Light" panose="02000000000000000000" pitchFamily="2" charset="0"/>
                <a:ea typeface="Roboto Light" panose="02000000000000000000" pitchFamily="2" charset="0"/>
                <a:sym typeface="+mn-ea"/>
              </a:rPr>
              <a:t>neighbours</a:t>
            </a:r>
            <a:endParaRPr lang="en-US" sz="2000" b="0" dirty="0">
              <a:solidFill>
                <a:schemeClr val="tx1"/>
              </a:solidFill>
              <a:effectLst/>
              <a:latin typeface="Roboto Light" panose="02000000000000000000" pitchFamily="2" charset="0"/>
              <a:ea typeface="Roboto Light" panose="02000000000000000000" pitchFamily="2" charset="0"/>
              <a:sym typeface="+mn-ea"/>
            </a:endParaRPr>
          </a:p>
          <a:p>
            <a:pPr marL="342900" indent="-342900" algn="l">
              <a:buFont typeface="Arial" panose="02080604020202020204" pitchFamily="34" charset="0"/>
              <a:buChar char="•"/>
            </a:pPr>
            <a:r>
              <a:rPr lang="en-US" altLang="en-US" sz="2000" b="0" dirty="0">
                <a:solidFill>
                  <a:schemeClr val="accent1"/>
                </a:solidFill>
                <a:effectLst/>
                <a:latin typeface="Roboto Light" panose="02000000000000000000" pitchFamily="2" charset="0"/>
                <a:ea typeface="Roboto Light" panose="02000000000000000000" pitchFamily="2" charset="0"/>
              </a:rPr>
              <a:t>Define the number of rows as a weighted average of the cardinalities of </a:t>
            </a:r>
            <a:r>
              <a:rPr lang="en-US" altLang="en-US" sz="2000" b="0" dirty="0" err="1">
                <a:solidFill>
                  <a:schemeClr val="accent1"/>
                </a:solidFill>
                <a:effectLst/>
                <a:latin typeface="Roboto Light" panose="02000000000000000000" pitchFamily="2" charset="0"/>
                <a:ea typeface="Roboto Light" panose="02000000000000000000" pitchFamily="2" charset="0"/>
              </a:rPr>
              <a:t>neighbours</a:t>
            </a:r>
            <a:endParaRPr lang="en-US" altLang="en-US" sz="2000" b="0" dirty="0">
              <a:solidFill>
                <a:schemeClr val="tx1"/>
              </a:solidFill>
              <a:effectLst/>
              <a:latin typeface="Roboto Light" panose="02000000000000000000" pitchFamily="2" charset="0"/>
              <a:ea typeface="Roboto Light" panose="02000000000000000000" pitchFamily="2" charset="0"/>
            </a:endParaRPr>
          </a:p>
          <a:p>
            <a:pPr marL="342900" indent="-342900" algn="l">
              <a:buFont typeface="Arial" panose="02080604020202020204" pitchFamily="34" charset="0"/>
              <a:buChar char="•"/>
            </a:pPr>
            <a:endParaRPr lang="en-US" altLang="en-US" sz="2000" dirty="0">
              <a:solidFill>
                <a:schemeClr val="tx1"/>
              </a:solidFill>
              <a:effectLst/>
            </a:endParaRPr>
          </a:p>
          <a:p>
            <a:pPr marL="342900" indent="-342900" algn="l">
              <a:buFont typeface="Arial" panose="02080604020202020204" pitchFamily="34" charset="0"/>
              <a:buChar char="•"/>
            </a:pPr>
            <a:endParaRPr lang="en-US" altLang="en-US" sz="2000" dirty="0">
              <a:solidFill>
                <a:schemeClr val="tx1"/>
              </a:solidFill>
              <a:effectLst/>
            </a:endParaRPr>
          </a:p>
        </p:txBody>
      </p:sp>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itle 4"/>
          <p:cNvSpPr>
            <a:spLocks noGrp="1"/>
          </p:cNvSpPr>
          <p:nvPr/>
        </p:nvSpPr>
        <p:spPr>
          <a:xfrm>
            <a:off x="475488" y="347472"/>
            <a:ext cx="10074595" cy="390078"/>
          </a:xfrm>
          <a:prstGeom prst="rect">
            <a:avLst/>
          </a:prstGeom>
          <a:noFill/>
          <a:extLst>
            <a:ext uri="{909E8E84-426E-40DD-AFC4-6F175D3DCCD1}">
              <a14:hiddenFill xmlns:a14="http://schemas.microsoft.com/office/drawing/2010/main">
                <a:solidFill>
                  <a:srgbClr val="FF0000"/>
                </a:solidFill>
              </a14:hiddenFill>
            </a:ext>
          </a:extLst>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Discuss The Model Description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135890" y="-451485"/>
            <a:ext cx="6858000" cy="6858000"/>
            <a:chOff x="-214" y="-711"/>
            <a:chExt cx="10800" cy="10800"/>
          </a:xfrm>
        </p:grpSpPr>
        <p:pic>
          <p:nvPicPr>
            <p:cNvPr id="15"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 y="-711"/>
              <a:ext cx="10800" cy="10800"/>
            </a:xfrm>
            <a:prstGeom prst="rect">
              <a:avLst/>
            </a:prstGeom>
          </p:spPr>
        </p:pic>
        <p:pic>
          <p:nvPicPr>
            <p:cNvPr id="13" name="Picture 12" descr="photo1716893253"/>
            <p:cNvPicPr>
              <a:picLocks noChangeAspect="1"/>
            </p:cNvPicPr>
            <p:nvPr/>
          </p:nvPicPr>
          <p:blipFill>
            <a:blip r:embed="rId2"/>
            <a:stretch>
              <a:fillRect/>
            </a:stretch>
          </p:blipFill>
          <p:spPr>
            <a:xfrm>
              <a:off x="1183" y="7336"/>
              <a:ext cx="8679" cy="2138"/>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2"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accent1"/>
                </a:solidFill>
                <a:latin typeface="Roboto Medium" panose="02000000000000000000" pitchFamily="2" charset="0"/>
                <a:ea typeface="Roboto Medium" panose="02000000000000000000" pitchFamily="2" charset="0"/>
              </a:rPr>
              <a:t>Using </a:t>
            </a:r>
            <a:r>
              <a:rPr lang="en-US" altLang="en-US" sz="2800" dirty="0">
                <a:solidFill>
                  <a:schemeClr val="accent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accent1"/>
                </a:solidFill>
                <a:latin typeface="Roboto Medium" panose="02000000000000000000" pitchFamily="2" charset="0"/>
                <a:ea typeface="Roboto Medium" panose="02000000000000000000" pitchFamily="2" charset="0"/>
                <a:sym typeface="+mn-ea"/>
              </a:rPr>
              <a:t>Neighbours</a:t>
            </a:r>
            <a:r>
              <a:rPr lang="en-US" altLang="en-US" sz="2800" dirty="0">
                <a:solidFill>
                  <a:schemeClr val="accent1"/>
                </a:solidFill>
                <a:latin typeface="Roboto Medium" panose="02000000000000000000" pitchFamily="2" charset="0"/>
                <a:ea typeface="Roboto Medium" panose="02000000000000000000" pitchFamily="2" charset="0"/>
                <a:sym typeface="+mn-ea"/>
              </a:rPr>
              <a:t> method</a:t>
            </a:r>
            <a:endParaRPr lang="en-US" altLang="en-US" sz="2800" dirty="0">
              <a:solidFill>
                <a:schemeClr val="accent1"/>
              </a:solidFill>
              <a:latin typeface="Roboto Medium" panose="02000000000000000000" pitchFamily="2" charset="0"/>
              <a:ea typeface="Roboto Medium" panose="02000000000000000000" pitchFamily="2" charset="0"/>
              <a:sym typeface="+mn-ea"/>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algn="just"/>
            <a:r>
              <a:rPr lang="ru-RU"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to the train set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 of queries) </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Placeholder 7"/>
          <p:cNvSpPr>
            <a:spLocks noGrp="1"/>
          </p:cNvSpPr>
          <p:nvPr>
            <p:ph type="body" sz="quarter" idx="15"/>
          </p:nvPr>
        </p:nvSpPr>
        <p:spPr>
          <a:xfrm>
            <a:off x="644358" y="2155775"/>
            <a:ext cx="11755755" cy="3592195"/>
          </a:xfrm>
          <a:effectLst/>
        </p:spPr>
        <p:txBody>
          <a:bodyPr>
            <a:noAutofit/>
          </a:bodyPr>
          <a:lstStyle/>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L</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tries</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to predict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cardinality</a:t>
            </a:r>
            <a:r>
              <a:rPr 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for a </a:t>
            </a: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node</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algn="just"/>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10"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5" name="Text Box 1"/>
          <p:cNvSpPr txBox="1"/>
          <p:nvPr/>
        </p:nvSpPr>
        <p:spPr>
          <a:xfrm>
            <a:off x="517358" y="1330843"/>
            <a:ext cx="7891145" cy="521970"/>
          </a:xfrm>
          <a:prstGeom prst="rect">
            <a:avLst/>
          </a:prstGeom>
          <a:noFill/>
        </p:spPr>
        <p:txBody>
          <a:bodyPr wrap="square" rtlCol="0">
            <a:spAutoFit/>
            <a:scene3d>
              <a:camera prst="orthographicFront"/>
              <a:lightRig rig="threePt" dir="t"/>
            </a:scene3d>
          </a:bodyPr>
          <a:lstStyle/>
          <a:p>
            <a:r>
              <a:rPr lang="en-US" altLang="en-US" sz="2800" dirty="0">
                <a:solidFill>
                  <a:schemeClr val="tx1"/>
                </a:solidFill>
                <a:latin typeface="Roboto Medium" panose="02000000000000000000" pitchFamily="2" charset="0"/>
                <a:ea typeface="Roboto Medium" panose="02000000000000000000" pitchFamily="2" charset="0"/>
              </a:rPr>
              <a:t>Using </a:t>
            </a:r>
            <a:r>
              <a:rPr lang="en-US" altLang="en-US" sz="2800" dirty="0">
                <a:solidFill>
                  <a:schemeClr val="tx1"/>
                </a:solidFill>
                <a:latin typeface="Roboto Medium" panose="02000000000000000000" pitchFamily="2" charset="0"/>
                <a:ea typeface="Roboto Medium" panose="02000000000000000000" pitchFamily="2" charset="0"/>
                <a:sym typeface="+mn-ea"/>
              </a:rPr>
              <a:t>K Nearest </a:t>
            </a:r>
            <a:r>
              <a:rPr lang="en-US" altLang="en-US" sz="2800" dirty="0" err="1">
                <a:solidFill>
                  <a:schemeClr val="tx1"/>
                </a:solidFill>
                <a:latin typeface="Roboto Medium" panose="02000000000000000000" pitchFamily="2" charset="0"/>
                <a:ea typeface="Roboto Medium" panose="02000000000000000000" pitchFamily="2" charset="0"/>
                <a:sym typeface="+mn-ea"/>
              </a:rPr>
              <a:t>Neighbours</a:t>
            </a:r>
            <a:r>
              <a:rPr lang="en-US" altLang="en-US" sz="2800" dirty="0">
                <a:solidFill>
                  <a:schemeClr val="tx1"/>
                </a:solidFill>
                <a:latin typeface="Roboto Medium" panose="02000000000000000000" pitchFamily="2" charset="0"/>
                <a:ea typeface="Roboto Medium" panose="02000000000000000000" pitchFamily="2" charset="0"/>
                <a:sym typeface="+mn-ea"/>
              </a:rPr>
              <a:t> method</a:t>
            </a:r>
            <a:endParaRPr lang="en-US" altLang="en-US" sz="2800" dirty="0">
              <a:solidFill>
                <a:schemeClr val="tx1"/>
              </a:solidFill>
              <a:latin typeface="Roboto Medium" panose="02000000000000000000" pitchFamily="2" charset="0"/>
              <a:ea typeface="Roboto Medium" panose="02000000000000000000"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Basic P</a:t>
            </a:r>
            <a:r>
              <a:rPr lang="en-US" altLang="en-US" sz="3200" b="0" dirty="0" err="1">
                <a:solidFill>
                  <a:srgbClr val="16229A"/>
                </a:solidFill>
                <a:latin typeface="Roboto Medium" panose="02000000000000000000" pitchFamily="2" charset="0"/>
                <a:ea typeface="Roboto Medium" panose="02000000000000000000" pitchFamily="2" charset="0"/>
              </a:rPr>
              <a:t>riciples</a:t>
            </a:r>
            <a:r>
              <a:rPr lang="en-US" altLang="en-US" sz="3200" b="0" dirty="0">
                <a:solidFill>
                  <a:srgbClr val="16229A"/>
                </a:solidFill>
                <a:latin typeface="Roboto Medium" panose="02000000000000000000" pitchFamily="2" charset="0"/>
                <a:ea typeface="Roboto Medium" panose="02000000000000000000" pitchFamily="2" charset="0"/>
              </a:rPr>
              <a:t> Of Implementation Of AQO</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Placeholder 3"/>
          <p:cNvSpPr>
            <a:spLocks noGrp="1"/>
          </p:cNvSpPr>
          <p:nvPr/>
        </p:nvSpPr>
        <p:spPr>
          <a:xfrm>
            <a:off x="644358" y="2155775"/>
            <a:ext cx="11755755" cy="3592195"/>
          </a:xfrm>
          <a:prstGeom prst="rect">
            <a:avLst/>
          </a:prstGeom>
          <a:effectLst/>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r>
              <a:rPr lang="en-US" altLang="en-US" sz="2400" b="0" dirty="0">
                <a:solidFill>
                  <a:schemeClr val="tx1"/>
                </a:solidFill>
                <a:latin typeface="Roboto Light" panose="02000000000000000000" pitchFamily="2" charset="0"/>
                <a:ea typeface="Roboto Light" panose="02000000000000000000" pitchFamily="2" charset="0"/>
              </a:rPr>
              <a:t>L</a:t>
            </a:r>
            <a:r>
              <a:rPr lang="en-US" sz="2400" b="0" dirty="0">
                <a:solidFill>
                  <a:schemeClr val="tx1"/>
                </a:solidFill>
                <a:latin typeface="Roboto Light" panose="02000000000000000000" pitchFamily="2" charset="0"/>
                <a:ea typeface="Roboto Light" panose="02000000000000000000" pitchFamily="2" charset="0"/>
              </a:rPr>
              <a:t>earning workflow is iterative:</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After the execution stage some of these objects are appended </a:t>
            </a:r>
            <a:endParaRPr lang="ru-RU" sz="2400" b="0" dirty="0">
              <a:solidFill>
                <a:schemeClr val="tx1"/>
              </a:solidFill>
              <a:latin typeface="Roboto Light" panose="02000000000000000000" pitchFamily="2" charset="0"/>
              <a:ea typeface="Roboto Light" panose="02000000000000000000" pitchFamily="2" charset="0"/>
              <a:sym typeface="+mn-ea"/>
            </a:endParaRPr>
          </a:p>
          <a:p>
            <a:pPr algn="just"/>
            <a:r>
              <a:rPr lang="ru-RU"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to the train set </a:t>
            </a:r>
            <a:r>
              <a:rPr lang="en-US" altLang="en-US" sz="2400" b="0" dirty="0">
                <a:solidFill>
                  <a:schemeClr val="tx1"/>
                </a:solidFill>
                <a:latin typeface="Roboto Light" panose="02000000000000000000" pitchFamily="2" charset="0"/>
                <a:ea typeface="Roboto Light" panose="02000000000000000000" pitchFamily="2" charset="0"/>
                <a:sym typeface="+mn-ea"/>
              </a:rPr>
              <a:t>(set of queries) </a:t>
            </a:r>
            <a:r>
              <a:rPr lang="en-US" sz="2400" b="0" dirty="0">
                <a:solidFill>
                  <a:schemeClr val="tx1"/>
                </a:solidFill>
                <a:latin typeface="Roboto Light" panose="02000000000000000000" pitchFamily="2" charset="0"/>
                <a:ea typeface="Roboto Light" panose="02000000000000000000" pitchFamily="2" charset="0"/>
                <a:sym typeface="+mn-ea"/>
              </a:rPr>
              <a:t>and the model can learn on them</a:t>
            </a:r>
            <a:r>
              <a:rPr lang="en-US" altLang="en-US" sz="2400" b="0" dirty="0">
                <a:solidFill>
                  <a:schemeClr val="tx1"/>
                </a:solidFill>
                <a:latin typeface="Roboto Light" panose="02000000000000000000" pitchFamily="2" charset="0"/>
                <a:ea typeface="Roboto Light" panose="02000000000000000000" pitchFamily="2" charset="0"/>
                <a:sym typeface="+mn-ea"/>
              </a:rPr>
              <a:t>.</a:t>
            </a:r>
            <a:endParaRPr lang="en-US" sz="2400" b="0" dirty="0">
              <a:solidFill>
                <a:schemeClr val="tx1"/>
              </a:solidFill>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sz="2400" b="0" dirty="0">
                <a:solidFill>
                  <a:schemeClr val="tx1"/>
                </a:solidFill>
                <a:latin typeface="Roboto Light" panose="02000000000000000000" pitchFamily="2" charset="0"/>
                <a:ea typeface="Roboto Light" panose="02000000000000000000" pitchFamily="2" charset="0"/>
                <a:sym typeface="+mn-ea"/>
              </a:rPr>
              <a:t>On the planning stage the model </a:t>
            </a:r>
            <a:r>
              <a:rPr lang="en-US" altLang="en-US" sz="2400" b="0" dirty="0">
                <a:solidFill>
                  <a:schemeClr val="tx1"/>
                </a:solidFill>
                <a:latin typeface="Roboto Light" panose="02000000000000000000" pitchFamily="2" charset="0"/>
                <a:ea typeface="Roboto Light" panose="02000000000000000000" pitchFamily="2" charset="0"/>
                <a:sym typeface="+mn-ea"/>
              </a:rPr>
              <a:t>tries</a:t>
            </a:r>
            <a:r>
              <a:rPr lang="en-US" sz="2400" b="0" dirty="0">
                <a:solidFill>
                  <a:schemeClr val="tx1"/>
                </a:solidFill>
                <a:latin typeface="Roboto Light" panose="02000000000000000000" pitchFamily="2" charset="0"/>
                <a:ea typeface="Roboto Light" panose="02000000000000000000" pitchFamily="2" charset="0"/>
                <a:sym typeface="+mn-ea"/>
              </a:rPr>
              <a:t> to predict </a:t>
            </a:r>
            <a:r>
              <a:rPr lang="en-US" altLang="en-US" sz="2400" b="0" dirty="0">
                <a:solidFill>
                  <a:schemeClr val="tx1"/>
                </a:solidFill>
                <a:latin typeface="Roboto Light" panose="02000000000000000000" pitchFamily="2" charset="0"/>
                <a:ea typeface="Roboto Light" panose="02000000000000000000" pitchFamily="2" charset="0"/>
                <a:sym typeface="+mn-ea"/>
              </a:rPr>
              <a:t>cardinality</a:t>
            </a:r>
            <a:r>
              <a:rPr lang="en-US" sz="2400" b="0" dirty="0">
                <a:solidFill>
                  <a:schemeClr val="tx1"/>
                </a:solidFill>
                <a:latin typeface="Roboto Light" panose="02000000000000000000" pitchFamily="2" charset="0"/>
                <a:ea typeface="Roboto Light" panose="02000000000000000000" pitchFamily="2" charset="0"/>
                <a:sym typeface="+mn-ea"/>
              </a:rPr>
              <a:t> for a </a:t>
            </a:r>
            <a:r>
              <a:rPr lang="en-US" altLang="en-US" sz="2400" b="0" dirty="0">
                <a:solidFill>
                  <a:schemeClr val="tx1"/>
                </a:solidFill>
                <a:latin typeface="Roboto Light" panose="02000000000000000000" pitchFamily="2" charset="0"/>
                <a:ea typeface="Roboto Light" panose="02000000000000000000" pitchFamily="2" charset="0"/>
                <a:sym typeface="+mn-ea"/>
              </a:rPr>
              <a:t>node</a:t>
            </a:r>
            <a:endParaRPr lang="en-US" altLang="en-US" sz="2400" b="0" dirty="0">
              <a:solidFill>
                <a:schemeClr val="tx1"/>
              </a:solidFill>
              <a:latin typeface="Roboto Light" panose="02000000000000000000" pitchFamily="2" charset="0"/>
              <a:ea typeface="Roboto Light" panose="02000000000000000000" pitchFamily="2" charset="0"/>
            </a:endParaRPr>
          </a:p>
          <a:p>
            <a:pPr algn="just"/>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Math for learning:</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Loss function - evaluate the discrepancy between predicted and actual rows</a:t>
            </a: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457200" indent="-457200" algn="just">
              <a:buFont typeface="Arial" panose="02080604020202020204" pitchFamily="34" charset="0"/>
              <a:buChar char="•"/>
            </a:pPr>
            <a:r>
              <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Stochastic gradient optimizes data in the train set</a:t>
            </a:r>
            <a:endParaRPr lang="en-US" altLang="en-US" sz="2400"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selectivities</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and number of rows of nodes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1"/>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autotunning</a:t>
            </a: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 AQO</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1"/>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2"/>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1" name="Text Box 9"/>
          <p:cNvSpPr txBox="1"/>
          <p:nvPr/>
        </p:nvSpPr>
        <p:spPr>
          <a:xfrm>
            <a:off x="2006850" y="3735480"/>
            <a:ext cx="10170160" cy="461665"/>
          </a:xfrm>
          <a:prstGeom prst="rect">
            <a:avLst/>
          </a:prstGeom>
          <a:noFill/>
        </p:spPr>
        <p:txBody>
          <a:bodyPr wrap="square" rtlCol="0">
            <a:spAutoFit/>
            <a:scene3d>
              <a:camera prst="orthographicFront"/>
              <a:lightRig rig="threePt" dir="t"/>
            </a:scene3d>
          </a:bodyPr>
          <a:lstStyle/>
          <a:p>
            <a:pPr>
              <a:buNone/>
            </a:pPr>
            <a:r>
              <a:rPr lang="en-US" altLang="en-US" sz="2400" dirty="0">
                <a:latin typeface="Roboto Light" panose="02000000000000000000" pitchFamily="2" charset="0"/>
                <a:ea typeface="Roboto Light" panose="02000000000000000000" pitchFamily="2" charset="0"/>
                <a:sym typeface="+mn-ea"/>
              </a:rPr>
              <a:t>It stores all known queries and it's hashes and query texts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2" name="Рисунок 31"/>
          <p:cNvPicPr>
            <a:picLocks noChangeAspect="1"/>
          </p:cNvPicPr>
          <p:nvPr/>
        </p:nvPicPr>
        <p:blipFill>
          <a:blip r:embed="rId1"/>
          <a:stretch>
            <a:fillRect/>
          </a:stretch>
        </p:blipFill>
        <p:spPr>
          <a:xfrm>
            <a:off x="679546" y="3490662"/>
            <a:ext cx="1051078" cy="980452"/>
          </a:xfrm>
          <a:prstGeom prst="rect">
            <a:avLst/>
          </a:prstGeom>
        </p:spPr>
      </p:pic>
      <p:sp>
        <p:nvSpPr>
          <p:cNvPr id="33" name="Text Box 7"/>
          <p:cNvSpPr txBox="1"/>
          <p:nvPr/>
        </p:nvSpPr>
        <p:spPr>
          <a:xfrm>
            <a:off x="582545" y="4437492"/>
            <a:ext cx="1651802"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query text</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4" name="Text Box 8"/>
          <p:cNvSpPr txBox="1"/>
          <p:nvPr/>
        </p:nvSpPr>
        <p:spPr>
          <a:xfrm>
            <a:off x="2006850" y="2536160"/>
            <a:ext cx="10170160" cy="461665"/>
          </a:xfrm>
          <a:prstGeom prst="rect">
            <a:avLst/>
          </a:prstGeom>
          <a:noFill/>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latin typeface="Roboto Light" panose="02000000000000000000" pitchFamily="2" charset="0"/>
                <a:ea typeface="Roboto Light" panose="02000000000000000000" pitchFamily="2" charset="0"/>
                <a:sym typeface="+mn-ea"/>
              </a:rPr>
              <a:t>Settings for all known queries: learning, using and </a:t>
            </a:r>
            <a:r>
              <a:rPr lang="en-US" altLang="en-US" sz="2400" dirty="0" err="1">
                <a:latin typeface="Roboto Light" panose="02000000000000000000" pitchFamily="2" charset="0"/>
                <a:ea typeface="Roboto Light" panose="02000000000000000000" pitchFamily="2" charset="0"/>
                <a:sym typeface="+mn-ea"/>
              </a:rPr>
              <a:t>autotunning</a:t>
            </a:r>
            <a:r>
              <a:rPr lang="en-US" altLang="en-US" sz="2400" dirty="0">
                <a:latin typeface="Roboto Light" panose="02000000000000000000" pitchFamily="2" charset="0"/>
                <a:ea typeface="Roboto Light" panose="02000000000000000000" pitchFamily="2" charset="0"/>
                <a:sym typeface="+mn-ea"/>
              </a:rPr>
              <a:t> AQO</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5" name="Рисунок 34"/>
          <p:cNvPicPr>
            <a:picLocks noChangeAspect="1"/>
          </p:cNvPicPr>
          <p:nvPr/>
        </p:nvPicPr>
        <p:blipFill>
          <a:blip r:embed="rId2"/>
          <a:stretch>
            <a:fillRect/>
          </a:stretch>
        </p:blipFill>
        <p:spPr>
          <a:xfrm>
            <a:off x="689705" y="2268777"/>
            <a:ext cx="1051077" cy="980452"/>
          </a:xfrm>
          <a:prstGeom prst="rect">
            <a:avLst/>
          </a:prstGeom>
        </p:spPr>
      </p:pic>
      <p:sp>
        <p:nvSpPr>
          <p:cNvPr id="36" name="Text Box 7"/>
          <p:cNvSpPr txBox="1"/>
          <p:nvPr/>
        </p:nvSpPr>
        <p:spPr>
          <a:xfrm>
            <a:off x="582545" y="3185730"/>
            <a:ext cx="1424305"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queries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7" name="Text Box 7"/>
          <p:cNvSpPr txBox="1"/>
          <p:nvPr/>
        </p:nvSpPr>
        <p:spPr>
          <a:xfrm>
            <a:off x="2006850" y="1338130"/>
            <a:ext cx="10171430" cy="460375"/>
          </a:xfrm>
          <a:prstGeom prst="rect">
            <a:avLst/>
          </a:prstGeom>
          <a:noFill/>
        </p:spPr>
        <p:txBody>
          <a:bodyPr wrap="square" rtlCol="0">
            <a:spAutoFit/>
          </a:bodyPr>
          <a:lstStyle/>
          <a:p>
            <a:pPr>
              <a:buNone/>
            </a:pPr>
            <a:r>
              <a:rPr lang="en-US" altLang="en-US" sz="2400" dirty="0">
                <a:latin typeface="Roboto Light" panose="02000000000000000000" pitchFamily="2" charset="0"/>
                <a:ea typeface="Roboto Light" panose="02000000000000000000" pitchFamily="2" charset="0"/>
                <a:sym typeface="+mn-ea"/>
              </a:rPr>
              <a:t>It stores </a:t>
            </a:r>
            <a:r>
              <a:rPr lang="en-US" altLang="en-US" sz="2400" dirty="0" err="1">
                <a:latin typeface="Roboto Light" panose="02000000000000000000" pitchFamily="2" charset="0"/>
                <a:ea typeface="Roboto Light" panose="02000000000000000000" pitchFamily="2" charset="0"/>
                <a:sym typeface="+mn-ea"/>
              </a:rPr>
              <a:t>selectivities</a:t>
            </a:r>
            <a:r>
              <a:rPr lang="en-US" altLang="en-US" sz="2400" dirty="0">
                <a:latin typeface="Roboto Light" panose="02000000000000000000" pitchFamily="2" charset="0"/>
                <a:ea typeface="Roboto Light" panose="02000000000000000000" pitchFamily="2" charset="0"/>
                <a:sym typeface="+mn-ea"/>
              </a:rPr>
              <a:t> and number of rows of nodes</a:t>
            </a:r>
            <a:endParaRPr lang="en-US" altLang="en-US" sz="2400" dirty="0">
              <a:latin typeface="Roboto Light" panose="02000000000000000000" pitchFamily="2" charset="0"/>
              <a:ea typeface="Roboto Light" panose="02000000000000000000" pitchFamily="2" charset="0"/>
              <a:cs typeface="Gilroy" pitchFamily="2" charset="0"/>
              <a:sym typeface="+mn-ea"/>
            </a:endParaRPr>
          </a:p>
        </p:txBody>
      </p:sp>
      <p:pic>
        <p:nvPicPr>
          <p:cNvPr id="38" name="Рисунок 37"/>
          <p:cNvPicPr>
            <a:picLocks noChangeAspect="1"/>
          </p:cNvPicPr>
          <p:nvPr/>
        </p:nvPicPr>
        <p:blipFill>
          <a:blip r:embed="rId3"/>
          <a:stretch>
            <a:fillRect/>
          </a:stretch>
        </p:blipFill>
        <p:spPr>
          <a:xfrm>
            <a:off x="679547" y="1022344"/>
            <a:ext cx="1051077" cy="980452"/>
          </a:xfrm>
          <a:prstGeom prst="rect">
            <a:avLst/>
          </a:prstGeom>
        </p:spPr>
      </p:pic>
      <p:sp>
        <p:nvSpPr>
          <p:cNvPr id="39" name="Text Box 7"/>
          <p:cNvSpPr txBox="1"/>
          <p:nvPr/>
        </p:nvSpPr>
        <p:spPr>
          <a:xfrm>
            <a:off x="647354" y="1962156"/>
            <a:ext cx="1135781" cy="338554"/>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AQO Data</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40" name="Text Box 10"/>
          <p:cNvSpPr txBox="1"/>
          <p:nvPr/>
        </p:nvSpPr>
        <p:spPr>
          <a:xfrm>
            <a:off x="2006850" y="4734173"/>
            <a:ext cx="10171430" cy="1198880"/>
          </a:xfrm>
          <a:prstGeom prst="rect">
            <a:avLst/>
          </a:prstGeom>
          <a:noFill/>
          <a:effectLst>
            <a:glow rad="127000">
              <a:srgbClr val="C00000"/>
            </a:glow>
          </a:effectLst>
        </p:spPr>
        <p:txBody>
          <a:bodyPr wrap="square" rtlCol="0">
            <a:spAutoFit/>
            <a:scene3d>
              <a:camera prst="orthographicFront"/>
              <a:lightRig rig="threePt" dir="t"/>
            </a:scene3d>
          </a:bodyPr>
          <a:lstStyle/>
          <a:p>
            <a:pPr indent="0">
              <a:buFont typeface="Arial" panose="02080604020202020204" pitchFamily="34" charset="0"/>
              <a:buNone/>
            </a:pPr>
            <a:r>
              <a:rPr lang="en-US" altLang="en-US" sz="2400" dirty="0">
                <a:solidFill>
                  <a:schemeClr val="accent1"/>
                </a:solidFill>
                <a:latin typeface="Roboto Light" panose="02000000000000000000" pitchFamily="2" charset="0"/>
                <a:ea typeface="Roboto Light" panose="02000000000000000000" pitchFamily="2" charset="0"/>
                <a:sym typeface="+mn-ea"/>
              </a:rPr>
              <a:t>It stores information about execution and planning time, cardinality error between predicted and actual number of rows - everything gathered with AQO </a:t>
            </a:r>
            <a:r>
              <a:rPr lang="en-US" sz="2400" dirty="0">
                <a:solidFill>
                  <a:schemeClr val="accent1"/>
                </a:solidFill>
                <a:latin typeface="Roboto Light" panose="02000000000000000000" pitchFamily="2" charset="0"/>
                <a:ea typeface="Roboto Light" panose="02000000000000000000" pitchFamily="2" charset="0"/>
                <a:sym typeface="+mn-ea"/>
              </a:rPr>
              <a:t>and </a:t>
            </a:r>
            <a:r>
              <a:rPr lang="en-US" altLang="en-US" sz="2400" dirty="0">
                <a:solidFill>
                  <a:schemeClr val="accent1"/>
                </a:solidFill>
                <a:latin typeface="Roboto Light" panose="02000000000000000000" pitchFamily="2" charset="0"/>
                <a:ea typeface="Roboto Light" panose="02000000000000000000" pitchFamily="2" charset="0"/>
                <a:sym typeface="+mn-ea"/>
              </a:rPr>
              <a:t> without AQO</a:t>
            </a:r>
            <a:endParaRPr lang="en-US" altLang="en-US" sz="2400" dirty="0">
              <a:solidFill>
                <a:schemeClr val="accent1"/>
              </a:solidFill>
              <a:latin typeface="Roboto Light" panose="02000000000000000000" pitchFamily="2" charset="0"/>
              <a:ea typeface="Roboto Light" panose="02000000000000000000" pitchFamily="2" charset="0"/>
              <a:cs typeface="Gilroy" pitchFamily="2" charset="0"/>
              <a:sym typeface="+mn-ea"/>
            </a:endParaRPr>
          </a:p>
        </p:txBody>
      </p:sp>
      <p:pic>
        <p:nvPicPr>
          <p:cNvPr id="42" name="Рисунок 41"/>
          <p:cNvPicPr>
            <a:picLocks noChangeAspect="1"/>
          </p:cNvPicPr>
          <p:nvPr/>
        </p:nvPicPr>
        <p:blipFill>
          <a:blip r:embed="rId4"/>
          <a:stretch>
            <a:fillRect/>
          </a:stretch>
        </p:blipFill>
        <p:spPr>
          <a:xfrm>
            <a:off x="689705" y="4745804"/>
            <a:ext cx="1051079" cy="980454"/>
          </a:xfrm>
          <a:prstGeom prst="rect">
            <a:avLst/>
          </a:prstGeom>
        </p:spPr>
      </p:pic>
      <p:sp>
        <p:nvSpPr>
          <p:cNvPr id="43" name="Text Box 7"/>
          <p:cNvSpPr txBox="1"/>
          <p:nvPr/>
        </p:nvSpPr>
        <p:spPr>
          <a:xfrm>
            <a:off x="679546" y="5644959"/>
            <a:ext cx="1651802" cy="584775"/>
          </a:xfrm>
          <a:prstGeom prst="rect">
            <a:avLst/>
          </a:prstGeom>
          <a:noFill/>
        </p:spPr>
        <p:txBody>
          <a:bodyPr wrap="square" rtlCol="0">
            <a:spAutoFit/>
          </a:bodyPr>
          <a:lstStyle/>
          <a:p>
            <a:pPr>
              <a:buNone/>
            </a:pPr>
            <a:r>
              <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rPr>
              <a:t>Execution statistics</a:t>
            </a:r>
            <a:endParaRPr lang="en-US" altLang="en-US" sz="1600" dirty="0">
              <a:solidFill>
                <a:schemeClr val="accent1"/>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4" name="Title 4"/>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chemeClr val="accent5">
                    <a:lumMod val="10000"/>
                    <a:lumOff val="90000"/>
                  </a:schemeClr>
                </a:solidFill>
                <a:latin typeface="Gilroy" pitchFamily="2" charset="0"/>
                <a:ea typeface="+mj-ea"/>
                <a:cs typeface="+mj-cs"/>
              </a:defRPr>
            </a:lvl1pPr>
          </a:lstStyle>
          <a:p>
            <a:r>
              <a:rPr lang="en-US" altLang="en-US" b="0" dirty="0">
                <a:solidFill>
                  <a:srgbClr val="16229A"/>
                </a:solidFill>
                <a:latin typeface="Roboto Medium" panose="02000000000000000000" pitchFamily="2" charset="0"/>
                <a:ea typeface="Roboto Medium" panose="02000000000000000000" pitchFamily="2" charset="0"/>
              </a:rPr>
              <a:t>AQO Components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Optimizer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0063" y="400212"/>
            <a:ext cx="10441454" cy="5794354"/>
          </a:xfrm>
          <a:prstGeom prst="rect">
            <a:avLst/>
          </a:prstGeom>
        </p:spPr>
      </p:pic>
      <p:sp>
        <p:nvSpPr>
          <p:cNvPr id="2" name="Text Box 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533" y="903018"/>
            <a:ext cx="10388608" cy="5765027"/>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2485" y="1088390"/>
            <a:ext cx="10368915" cy="5761355"/>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Slide Number Placeholder 1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1" name="Text Box 1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117" y="454295"/>
            <a:ext cx="10720865" cy="5949409"/>
          </a:xfrm>
          <a:prstGeom prst="rect">
            <a:avLst/>
          </a:prstGeom>
        </p:spPr>
      </p:pic>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120" y="245745"/>
            <a:ext cx="10727055" cy="597598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2. Problems &amp; Features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8387" y="376521"/>
            <a:ext cx="10731816" cy="5955486"/>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510" y="222250"/>
            <a:ext cx="10730865" cy="597154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043305" y="293370"/>
            <a:ext cx="10730865" cy="5989320"/>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2" name="Title 11"/>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3320" y="313055"/>
            <a:ext cx="10738485" cy="598995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referRelativeResize="0"/>
          <p:nvPr/>
        </p:nvPicPr>
        <p:blipFill>
          <a:blip r:embed="rId1">
            <a:extLst>
              <a:ext uri="{28A0092B-C50C-407E-A947-70E740481C1C}">
                <a14:useLocalDpi xmlns:a14="http://schemas.microsoft.com/office/drawing/2010/main" val="0"/>
              </a:ext>
            </a:extLst>
          </a:blip>
          <a:stretch>
            <a:fillRect/>
          </a:stretch>
        </p:blipFill>
        <p:spPr>
          <a:xfrm>
            <a:off x="1228725" y="451485"/>
            <a:ext cx="10729595" cy="5970905"/>
          </a:xfrm>
          <a:prstGeom prst="rect">
            <a:avLst/>
          </a:prstGeom>
        </p:spPr>
      </p:pic>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3" name="Text Box 2"/>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itle 12"/>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How AQO Works</a:t>
            </a:r>
            <a:r>
              <a:rPr lang="en-US" altLang="en-US" b="0" dirty="0">
                <a:solidFill>
                  <a:srgbClr val="16229A"/>
                </a:solidFill>
                <a:latin typeface="Roboto Medium" panose="02000000000000000000" pitchFamily="2" charset="0"/>
                <a:ea typeface="Roboto Medium" panose="02000000000000000000" pitchFamily="2" charset="0"/>
                <a:sym typeface="+mn-ea"/>
              </a:rPr>
              <a:t>: Collecting Statistics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set_baserel_size_estimates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rPr>
              <a:t>set_joinrel_size_estimates</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set_foreign_rows_estimate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get_parameterized_baserel_size</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get_parameterized_joinrel_size</a:t>
            </a:r>
            <a:endPar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3" name="Text Placeholder 3"/>
          <p:cNvSpPr>
            <a:spLocks noGrp="1"/>
          </p:cNvSpPr>
          <p:nvPr/>
        </p:nvSpPr>
        <p:spPr>
          <a:xfrm>
            <a:off x="6435090" y="970915"/>
            <a:ext cx="5521325" cy="359219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ExplainOnePlan</a:t>
            </a:r>
            <a:r>
              <a:rPr lang="en-US" sz="2000" b="0" dirty="0">
                <a:solidFill>
                  <a:schemeClr val="tx1"/>
                </a:solidFill>
                <a:latin typeface="Roboto Light" panose="02000000000000000000" pitchFamily="2" charset="0"/>
                <a:ea typeface="Roboto Light" panose="02000000000000000000" pitchFamily="2" charset="0"/>
              </a:rPr>
              <a:t> – visualization</a:t>
            </a:r>
            <a:endParaRPr 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391160" y="970915"/>
            <a:ext cx="11087735" cy="2919730"/>
            <a:chOff x="616" y="1529"/>
            <a:chExt cx="17461" cy="4598"/>
          </a:xfrm>
        </p:grpSpPr>
        <p:cxnSp>
          <p:nvCxnSpPr>
            <p:cNvPr id="8" name="Curved Connector 7"/>
            <p:cNvCxnSpPr>
              <a:stCxn id="10" idx="1"/>
            </p:cNvCxnSpPr>
            <p:nvPr/>
          </p:nvCxnSpPr>
          <p:spPr>
            <a:xfrm rot="10800000">
              <a:off x="8622" y="4655"/>
              <a:ext cx="945" cy="666"/>
            </a:xfrm>
            <a:prstGeom prst="curvedConnector3">
              <a:avLst>
                <a:gd name="adj1" fmla="val 49947"/>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16" y="1529"/>
              <a:ext cx="8006" cy="4599"/>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solidFill>
                    <a:schemeClr val="tx1"/>
                  </a:solidFill>
                  <a:effectLst/>
                  <a:latin typeface="Roboto Light" panose="02000000000000000000" pitchFamily="2" charset="0"/>
                  <a:cs typeface="Roboto Light" panose="02000000000000000000" pitchFamily="2" charset="0"/>
                  <a:sym typeface="+mn-ea"/>
                </a:rPr>
                <a:t>transmit </a:t>
              </a:r>
              <a:r>
                <a:rPr lang="en-US" altLang="en-US">
                  <a:solidFill>
                    <a:schemeClr val="tx1"/>
                  </a:solidFill>
                  <a:effectLst/>
                  <a:latin typeface="Roboto Light" panose="02000000000000000000" pitchFamily="2" charset="0"/>
                  <a:cs typeface="Roboto Light" panose="02000000000000000000" pitchFamily="2" charset="0"/>
                  <a:sym typeface="+mn-ea"/>
                </a:rPr>
                <a:t>cardinality</a:t>
              </a:r>
              <a:r>
                <a:rPr lang="en-US" altLang="en-US">
                  <a:solidFill>
                    <a:schemeClr val="tx1"/>
                  </a:solidFill>
                  <a:effectLst/>
                  <a:latin typeface="Roboto Light" panose="02000000000000000000" pitchFamily="2" charset="0"/>
                  <a:cs typeface="Roboto Light" panose="02000000000000000000" pitchFamily="2" charset="0"/>
                </a:rPr>
                <a:t> information from the optimizer to the AQO and vice versa</a:t>
              </a:r>
              <a:endParaRPr lang="en-US" altLang="en-US">
                <a:solidFill>
                  <a:schemeClr val="tx1"/>
                </a:solidFill>
                <a:effectLst/>
                <a:latin typeface="Roboto Light" panose="02000000000000000000" pitchFamily="2" charset="0"/>
                <a:cs typeface="Roboto Light" panose="02000000000000000000" pitchFamily="2"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Hooks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Text Placeholder 3"/>
          <p:cNvSpPr>
            <a:spLocks noGrp="1"/>
          </p:cNvSpPr>
          <p:nvPr>
            <p:ph type="body" sz="quarter" idx="15"/>
          </p:nvPr>
        </p:nvSpPr>
        <p:spPr>
          <a:xfrm>
            <a:off x="517525" y="970915"/>
            <a:ext cx="10961370" cy="3592195"/>
          </a:xfrm>
        </p:spPr>
        <p:txBody>
          <a:bodyPr>
            <a:noAutofit/>
          </a:bodyPr>
          <a:lstStyle/>
          <a:p>
            <a:r>
              <a:rPr lang="en-US" sz="2000" b="0" dirty="0">
                <a:solidFill>
                  <a:schemeClr val="accent1"/>
                </a:solidFill>
                <a:latin typeface="Roboto Light" panose="02000000000000000000" pitchFamily="2" charset="0"/>
                <a:ea typeface="Roboto Light" panose="02000000000000000000" pitchFamily="2" charset="0"/>
              </a:rPr>
              <a:t>Planning stage (prediction):</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set_baserel_size_estimates</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sym typeface="+mn-ea"/>
              </a:rPr>
              <a:t>set_joinrel_size_estimates</a:t>
            </a:r>
            <a:endParaRPr lang="en-US" sz="2000" b="0" dirty="0" err="1">
              <a:solidFill>
                <a:schemeClr val="tx1"/>
              </a:solidFill>
              <a:latin typeface="Roboto Light" panose="02000000000000000000" pitchFamily="2" charset="0"/>
              <a:ea typeface="Roboto Light" panose="02000000000000000000" pitchFamily="2" charset="0"/>
              <a:sym typeface="+mn-ea"/>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set_foreign_rows_estimate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get_parameterized_baserel_size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get_parameterized_joinrel_size</a:t>
            </a:r>
            <a:endParaRPr lang="en-US" sz="2000" b="0" dirty="0" err="1">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err="1">
                <a:solidFill>
                  <a:schemeClr val="tx1"/>
                </a:solidFill>
                <a:latin typeface="Roboto Light" panose="02000000000000000000" pitchFamily="2" charset="0"/>
                <a:ea typeface="Roboto Light" panose="02000000000000000000" pitchFamily="2" charset="0"/>
              </a:rPr>
              <a:t>estimate_num_groups</a:t>
            </a:r>
            <a:endParaRPr lang="en-US" sz="2000" b="0" dirty="0">
              <a:ln w="6600">
                <a:solidFill>
                  <a:schemeClr val="accent1">
                    <a:lumMod val="40000"/>
                    <a:lumOff val="60000"/>
                  </a:schemeClr>
                </a:solidFill>
                <a:prstDash val="solid"/>
              </a:ln>
              <a:solidFill>
                <a:srgbClr val="FFFFFF"/>
              </a:solidFill>
              <a:latin typeface="Roboto Light" panose="02000000000000000000" pitchFamily="2" charset="0"/>
              <a:ea typeface="Roboto Light" panose="02000000000000000000" pitchFamily="2" charset="0"/>
            </a:endParaRPr>
          </a:p>
          <a:p>
            <a:r>
              <a:rPr lang="en-US" sz="2000" b="0" dirty="0">
                <a:solidFill>
                  <a:schemeClr val="accent1"/>
                </a:solidFill>
                <a:latin typeface="Roboto Light" panose="02000000000000000000" pitchFamily="2" charset="0"/>
                <a:ea typeface="Roboto Light" panose="02000000000000000000" pitchFamily="2" charset="0"/>
              </a:rPr>
              <a:t>Other:</a:t>
            </a:r>
            <a:endParaRPr lang="en-US" sz="2000" b="0" dirty="0">
              <a:ln w="6600">
                <a:solidFill>
                  <a:schemeClr val="accent2"/>
                </a:solidFill>
                <a:prstDash val="solid"/>
              </a:ln>
              <a:solidFill>
                <a:srgbClr val="FFFFFF"/>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planner_hook</a:t>
            </a:r>
            <a:r>
              <a:rPr lang="en-US" sz="2000" b="0" dirty="0">
                <a:solidFill>
                  <a:schemeClr val="tx1"/>
                </a:solidFill>
                <a:latin typeface="Roboto Light" panose="02000000000000000000" pitchFamily="2" charset="0"/>
                <a:ea typeface="Roboto Light" panose="02000000000000000000" pitchFamily="2" charset="0"/>
              </a:rPr>
              <a:t> – prepare to the planning stage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ExecutorStart</a:t>
            </a:r>
            <a:r>
              <a:rPr lang="en-US" sz="2000" b="0" dirty="0">
                <a:solidFill>
                  <a:schemeClr val="tx1"/>
                </a:solidFill>
                <a:latin typeface="Roboto Light" panose="02000000000000000000" pitchFamily="2" charset="0"/>
                <a:ea typeface="Roboto Light" panose="02000000000000000000" pitchFamily="2" charset="0"/>
              </a:rPr>
              <a:t> – setting the flags for statistics collection</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copy_generic_path_info</a:t>
            </a:r>
            <a:r>
              <a:rPr lang="en-US" sz="2000" b="0" dirty="0">
                <a:solidFill>
                  <a:schemeClr val="tx1"/>
                </a:solidFill>
                <a:latin typeface="Roboto Light" panose="02000000000000000000" pitchFamily="2" charset="0"/>
                <a:ea typeface="Roboto Light" panose="02000000000000000000" pitchFamily="2" charset="0"/>
              </a:rPr>
              <a:t> – transmit Path information to Plan node</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altLang="en-US" sz="2000" b="0" dirty="0">
                <a:solidFill>
                  <a:schemeClr val="tx1"/>
                </a:solidFill>
                <a:latin typeface="Roboto Light" panose="02000000000000000000" pitchFamily="2" charset="0"/>
                <a:ea typeface="Roboto Light" panose="02000000000000000000" pitchFamily="2" charset="0"/>
              </a:rPr>
              <a:t>create_plan_hook - transmit Plan information to the Execution stage for learning</a:t>
            </a:r>
            <a:endParaRPr lang="en-US" altLang="en-US" sz="20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ext Box 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grpSp>
        <p:nvGrpSpPr>
          <p:cNvPr id="11" name="Group 10"/>
          <p:cNvGrpSpPr/>
          <p:nvPr/>
        </p:nvGrpSpPr>
        <p:grpSpPr>
          <a:xfrm>
            <a:off x="6075045" y="970915"/>
            <a:ext cx="5880735" cy="3591560"/>
            <a:chOff x="9567" y="1529"/>
            <a:chExt cx="9261" cy="5656"/>
          </a:xfrm>
        </p:grpSpPr>
        <p:sp>
          <p:nvSpPr>
            <p:cNvPr id="3" name="Text Placeholder 3"/>
            <p:cNvSpPr>
              <a:spLocks noGrp="1"/>
            </p:cNvSpPr>
            <p:nvPr/>
          </p:nvSpPr>
          <p:spPr>
            <a:xfrm>
              <a:off x="10134" y="1529"/>
              <a:ext cx="8695" cy="565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b="0" dirty="0">
                  <a:solidFill>
                    <a:schemeClr val="accent1"/>
                  </a:solidFill>
                  <a:latin typeface="Roboto Light" panose="02000000000000000000" pitchFamily="2" charset="0"/>
                  <a:ea typeface="Roboto Light" panose="02000000000000000000" pitchFamily="2" charset="0"/>
                </a:rPr>
                <a:t>After-execution stage:</a:t>
              </a:r>
              <a:endParaRPr lang="en-US" sz="2000" b="0" dirty="0">
                <a:solidFill>
                  <a:schemeClr val="accent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tx1"/>
                  </a:solidFill>
                  <a:latin typeface="Roboto Light" panose="02000000000000000000" pitchFamily="2" charset="0"/>
                  <a:ea typeface="Roboto Light" panose="02000000000000000000" pitchFamily="2" charset="0"/>
                </a:rPr>
                <a:t>ExecutorEnd</a:t>
              </a:r>
              <a:r>
                <a:rPr lang="en-US" sz="2000" b="0" dirty="0">
                  <a:solidFill>
                    <a:schemeClr val="tx1"/>
                  </a:solidFill>
                  <a:latin typeface="Roboto Light" panose="02000000000000000000" pitchFamily="2" charset="0"/>
                  <a:ea typeface="Roboto Light" panose="02000000000000000000" pitchFamily="2" charset="0"/>
                </a:rPr>
                <a:t> – learning</a:t>
              </a:r>
              <a:endParaRPr lang="en-US" sz="2000" b="0" dirty="0">
                <a:solidFill>
                  <a:schemeClr val="tx1"/>
                </a:solidFill>
                <a:latin typeface="Roboto Light" panose="02000000000000000000" pitchFamily="2" charset="0"/>
                <a:ea typeface="Roboto Light" panose="02000000000000000000" pitchFamily="2" charset="0"/>
              </a:endParaRPr>
            </a:p>
            <a:p>
              <a:pPr marL="171450" indent="-171450">
                <a:buFont typeface="Arial" panose="02080604020202020204" pitchFamily="34" charset="0"/>
                <a:buChar char="•"/>
              </a:pPr>
              <a:r>
                <a:rPr lang="en-US" sz="2000" b="0" dirty="0" err="1">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ExplainOnePlan</a:t>
              </a:r>
              <a:r>
                <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 – visualization</a:t>
              </a:r>
              <a:endParaRPr lang="en-US" sz="20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cxnSp>
          <p:nvCxnSpPr>
            <p:cNvPr id="8" name="Curved Connector 7"/>
            <p:cNvCxnSpPr>
              <a:stCxn id="10" idx="1"/>
              <a:endCxn id="9" idx="1"/>
            </p:cNvCxnSpPr>
            <p:nvPr/>
          </p:nvCxnSpPr>
          <p:spPr>
            <a:xfrm rot="10800000" flipH="1">
              <a:off x="9567" y="3193"/>
              <a:ext cx="477" cy="2128"/>
            </a:xfrm>
            <a:prstGeom prst="curvedConnector3">
              <a:avLst>
                <a:gd name="adj1" fmla="val -7861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044" y="2869"/>
              <a:ext cx="8006" cy="647"/>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567" y="4813"/>
              <a:ext cx="8510" cy="1016"/>
            </a:xfrm>
            <a:prstGeom prst="rect">
              <a:avLst/>
            </a:prstGeom>
            <a:noFill/>
            <a:ln w="38100">
              <a:solidFill>
                <a:schemeClr val="tx1"/>
              </a:solidFill>
            </a:ln>
          </p:spPr>
          <p:txBody>
            <a:bodyPr vert="horz" wrap="square" rtlCol="0">
              <a:spAutoFit/>
            </a:bodyPr>
            <a:lstStyle/>
            <a:p>
              <a:pPr algn="ctr"/>
              <a:r>
                <a:rPr lang="en-US" altLang="en-US">
                  <a:solidFill>
                    <a:schemeClr val="tx1"/>
                  </a:solidFill>
                  <a:effectLst/>
                  <a:latin typeface="Roboto Light" panose="02000000000000000000" pitchFamily="2" charset="0"/>
                  <a:cs typeface="Roboto Light" panose="02000000000000000000" pitchFamily="2" charset="0"/>
                  <a:sym typeface="+mn-ea"/>
                </a:rPr>
                <a:t>visualize debugging information about the Query plan with the AQO</a:t>
              </a:r>
              <a:endParaRPr lang="en-US" altLang="en-US">
                <a:solidFill>
                  <a:schemeClr val="tx1"/>
                </a:solidFill>
                <a:effectLst/>
                <a:latin typeface="Roboto Light" panose="02000000000000000000" pitchFamily="2" charset="0"/>
                <a:cs typeface="Roboto Light" panose="02000000000000000000" pitchFamily="2" charset="0"/>
                <a:sym typeface="+mn-ea"/>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090207" y="2859741"/>
            <a:ext cx="6011585" cy="1397098"/>
          </a:xfrm>
        </p:spPr>
        <p:txBody>
          <a:bodyPr>
            <a:normAutofit fontScale="97500"/>
            <a:scene3d>
              <a:camera prst="orthographicFront"/>
              <a:lightRig rig="threePt" dir="t"/>
            </a:scene3d>
          </a:bodyPr>
          <a:lstStyle/>
          <a:p>
            <a:r>
              <a:rPr lang="en-US" altLang="en-US" dirty="0">
                <a:solidFill>
                  <a:schemeClr val="bg1"/>
                </a:solidFill>
                <a:effectLst/>
                <a:latin typeface="Roboto Medium" panose="02000000000000000000" pitchFamily="2" charset="0"/>
                <a:ea typeface="Roboto Medium" panose="02000000000000000000" pitchFamily="2" charset="0"/>
              </a:rPr>
              <a:t>Problems &amp; features</a:t>
            </a:r>
            <a:endParaRPr lang="en-US" altLang="en-US"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6"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3. Examples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itle 3"/>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Presence of a limit node in the query plan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No rows in one of the </a:t>
            </a:r>
            <a:r>
              <a:rPr lang="en-US" altLang="en-US" sz="2400" b="0" dirty="0" err="1">
                <a:solidFill>
                  <a:schemeClr val="tx1"/>
                </a:solidFill>
                <a:latin typeface="Roboto Light" panose="02000000000000000000" pitchFamily="2" charset="0"/>
                <a:ea typeface="Roboto Light" panose="02000000000000000000" pitchFamily="2" charset="0"/>
              </a:rPr>
              <a:t>subnodes</a:t>
            </a:r>
            <a:r>
              <a:rPr lang="en-US" altLang="en-US" sz="2400" b="0" dirty="0">
                <a:solidFill>
                  <a:schemeClr val="tx1"/>
                </a:solidFill>
                <a:latin typeface="Roboto Light" panose="02000000000000000000" pitchFamily="2" charset="0"/>
                <a:ea typeface="Roboto Light" panose="02000000000000000000" pitchFamily="2" charset="0"/>
              </a:rPr>
              <a:t> of the connection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endParaRPr lang="en-US" altLang="en-US" sz="2400" b="0" dirty="0">
              <a:solidFill>
                <a:schemeClr val="tx1"/>
              </a:solidFill>
              <a:latin typeface="Roboto Light" panose="02000000000000000000" pitchFamily="2" charset="0"/>
              <a:ea typeface="Roboto Light" panose="02000000000000000000" pitchFamily="2" charset="0"/>
            </a:endParaRPr>
          </a:p>
          <a:p>
            <a:pPr algn="ct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We shouldn't save the actual data and allow to learn on them</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Прямоугольник: скругленные углы 2"/>
          <p:cNvSpPr/>
          <p:nvPr/>
        </p:nvSpPr>
        <p:spPr>
          <a:xfrm>
            <a:off x="3373499" y="4320730"/>
            <a:ext cx="5087815" cy="1148862"/>
          </a:xfrm>
          <a:prstGeom prst="roundRect">
            <a:avLst/>
          </a:prstGeom>
          <a:gradFill flip="none" rotWithShape="1">
            <a:gsLst>
              <a:gs pos="0">
                <a:schemeClr val="accent1">
                  <a:shade val="30000"/>
                  <a:satMod val="115000"/>
                  <a:alpha val="0"/>
                </a:schemeClr>
              </a:gs>
              <a:gs pos="32000">
                <a:schemeClr val="accent1">
                  <a:shade val="67500"/>
                  <a:satMod val="115000"/>
                </a:schemeClr>
              </a:gs>
              <a:gs pos="100000">
                <a:schemeClr val="accent1">
                  <a:shade val="100000"/>
                  <a:satMod val="115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Light" panose="02000000000000000000" pitchFamily="2" charset="0"/>
                <a:ea typeface="Roboto Light" panose="02000000000000000000" pitchFamily="2" charset="0"/>
              </a:rPr>
              <a:t>In progress…</a:t>
            </a:r>
            <a:endParaRPr lang="ru-RU" sz="2400" dirty="0">
              <a:latin typeface="Roboto Light" panose="02000000000000000000" pitchFamily="2" charset="0"/>
              <a:ea typeface="Roboto Light" panose="02000000000000000000" pitchFamily="2" charset="0"/>
            </a:endParaRPr>
          </a:p>
        </p:txBody>
      </p:sp>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Incompletely Executed Node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7" name="Text Box 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8" name="Text Box 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225" y="420654"/>
            <a:ext cx="11600130" cy="6437346"/>
          </a:xfrm>
          <a:prstGeom prst="rect">
            <a:avLst/>
          </a:prstGeom>
        </p:spPr>
      </p:pic>
      <p:sp>
        <p:nvSpPr>
          <p:cNvPr id="5" name="Title 4"/>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7" name="Text Box 16"/>
          <p:cNvSpPr txBox="1"/>
          <p:nvPr/>
        </p:nvSpPr>
        <p:spPr>
          <a:xfrm>
            <a:off x="760095" y="6242438"/>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76645" y="6226916"/>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867" y="-147011"/>
            <a:ext cx="11600130" cy="6524895"/>
          </a:xfrm>
          <a:prstGeom prst="rect">
            <a:avLst/>
          </a:prstGeom>
        </p:spPr>
      </p:pic>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2" name="Title 11"/>
          <p:cNvSpPr>
            <a:spLocks noGrp="1"/>
          </p:cNvSpPr>
          <p:nvPr>
            <p:ph type="title"/>
          </p:nvPr>
        </p:nvSpPr>
        <p:spPr>
          <a:xfrm>
            <a:off x="475488" y="348193"/>
            <a:ext cx="10074595" cy="390078"/>
          </a:xfrm>
          <a:noFill/>
          <a:ln>
            <a:noFill/>
          </a:ln>
          <a:extLst>
            <a:ext uri="{909E8E84-426E-40DD-AFC4-6F175D3DCCD1}">
              <a14:hiddenFill xmlns:a14="http://schemas.microsoft.com/office/drawing/2010/main">
                <a:solidFill>
                  <a:schemeClr val="bg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Learning with Statement Timeout</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9" name="Text Box 18"/>
          <p:cNvSpPr txBox="1"/>
          <p:nvPr/>
        </p:nvSpPr>
        <p:spPr>
          <a:xfrm>
            <a:off x="760095" y="6241644"/>
            <a:ext cx="4752975" cy="460375"/>
          </a:xfrm>
          <a:prstGeom prst="rect">
            <a:avLst/>
          </a:prstGeom>
          <a:noFill/>
        </p:spPr>
        <p:txBody>
          <a:bodyPr wrap="square" rtlCol="0">
            <a:spAutoFit/>
            <a:scene3d>
              <a:camera prst="orthographicFront"/>
              <a:lightRig rig="threePt" dir="t"/>
            </a:scene3d>
          </a:bodyPr>
          <a:lstStyle/>
          <a:p>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19"/>
          <p:cNvSpPr txBox="1"/>
          <p:nvPr/>
        </p:nvSpPr>
        <p:spPr>
          <a:xfrm>
            <a:off x="6176645" y="6209842"/>
            <a:ext cx="4752975"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pic>
        <p:nvPicPr>
          <p:cNvPr id="2" name="Рисунок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2430" y="-198268"/>
            <a:ext cx="11548464" cy="647859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Placeholder 10"/>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25537" y="1994885"/>
            <a:ext cx="10799445" cy="3364865"/>
          </a:xfrm>
        </p:spPr>
        <p:txBody>
          <a:bodyPr>
            <a:normAutofit/>
          </a:bodyPr>
          <a:lstStyle/>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new query run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 lot of information about similar queries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lgn="l">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AQO uses it to make a prediction</a:t>
            </a:r>
            <a:endParaRPr lang="en-US" altLang="en-US" sz="2400" b="0" dirty="0">
              <a:solidFill>
                <a:schemeClr val="tx1"/>
              </a:solidFill>
              <a:latin typeface="Roboto Light" panose="02000000000000000000" pitchFamily="2" charset="0"/>
              <a:ea typeface="Roboto Light" panose="02000000000000000000" pitchFamily="2" charset="0"/>
            </a:endParaRPr>
          </a:p>
          <a:p>
            <a:pPr algn="l">
              <a:buFont typeface="Arial" panose="02080604020202020204" pitchFamily="34" charset="0"/>
            </a:pPr>
            <a:endParaRPr lang="en-US" altLang="en-US" dirty="0">
              <a:solidFill>
                <a:schemeClr val="tx1"/>
              </a:solidFill>
              <a:effectLst>
                <a:outerShdw blurRad="38100" dist="19050" dir="2700000" algn="tl" rotWithShape="0">
                  <a:schemeClr val="dk1">
                    <a:alpha val="40000"/>
                  </a:schemeClr>
                </a:outerShdw>
              </a:effectLst>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itle 10"/>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5" name="Text Placeholder 14"/>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17" name="Text Box 16"/>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8" name="Text Box 17"/>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1263650" y="1475740"/>
            <a:ext cx="9990455" cy="3592195"/>
          </a:xfrm>
        </p:spPr>
        <p:txBody>
          <a:bodyPr>
            <a:normAutofit/>
          </a:bodyPr>
          <a:lstStyle/>
          <a:p>
            <a:pPr marL="457200" indent="-457200">
              <a:buFont typeface="Arial" panose="02080604020202020204" pitchFamily="34" charset="0"/>
              <a:buChar char="•"/>
            </a:pPr>
            <a:endParaRPr lang="en-US" altLang="en-US" dirty="0">
              <a:solidFill>
                <a:schemeClr val="tx1"/>
              </a:solidFill>
              <a:effectLst>
                <a:outerShdw blurRad="38100" dist="19050" dir="2700000" algn="tl" rotWithShape="0">
                  <a:schemeClr val="dk1">
                    <a:alpha val="40000"/>
                  </a:schemeClr>
                </a:outerShdw>
              </a:effectLst>
            </a:endParaRPr>
          </a:p>
          <a:p>
            <a:pPr marL="457200" indent="-457200">
              <a:buFont typeface="Arial" panose="02080604020202020204" pitchFamily="34" charset="0"/>
              <a:buChar char="•"/>
            </a:pPr>
            <a:r>
              <a:rPr lang="en-US" altLang="en-US" sz="2500" b="0" dirty="0">
                <a:solidFill>
                  <a:schemeClr val="tx1"/>
                </a:solidFill>
                <a:latin typeface="Roboto Light" panose="02000000000000000000" pitchFamily="2" charset="0"/>
                <a:ea typeface="Roboto Light" panose="02000000000000000000" pitchFamily="2" charset="0"/>
              </a:rPr>
              <a:t>Try to find the closest nodes from any kind of queries</a:t>
            </a:r>
            <a:endParaRPr lang="en-US" altLang="en-US" sz="25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5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sz="2500" b="0" dirty="0">
                <a:solidFill>
                  <a:schemeClr val="accent1"/>
                </a:solidFill>
                <a:latin typeface="Roboto Light" panose="02000000000000000000" pitchFamily="2" charset="0"/>
                <a:ea typeface="Roboto Light" panose="02000000000000000000" pitchFamily="2" charset="0"/>
              </a:rPr>
              <a:t>A</a:t>
            </a:r>
            <a:r>
              <a:rPr lang="en-US" altLang="en-US" sz="2500" b="0" dirty="0">
                <a:solidFill>
                  <a:schemeClr val="accent1"/>
                </a:solidFill>
                <a:latin typeface="Roboto Light" panose="02000000000000000000" pitchFamily="2" charset="0"/>
                <a:ea typeface="Roboto Light" panose="02000000000000000000" pitchFamily="2" charset="0"/>
              </a:rPr>
              <a:t>void</a:t>
            </a:r>
            <a:r>
              <a:rPr lang="en-US" sz="2500" b="0" dirty="0">
                <a:solidFill>
                  <a:schemeClr val="accent1"/>
                </a:solidFill>
                <a:latin typeface="Roboto Light" panose="02000000000000000000" pitchFamily="2" charset="0"/>
                <a:ea typeface="Roboto Light" panose="02000000000000000000" pitchFamily="2" charset="0"/>
              </a:rPr>
              <a:t> coll</a:t>
            </a:r>
            <a:r>
              <a:rPr lang="en-US" altLang="en-US" sz="2500" b="0" dirty="0">
                <a:solidFill>
                  <a:schemeClr val="accent1"/>
                </a:solidFill>
                <a:latin typeface="Roboto Light" panose="02000000000000000000" pitchFamily="2" charset="0"/>
                <a:ea typeface="Roboto Light" panose="02000000000000000000" pitchFamily="2" charset="0"/>
              </a:rPr>
              <a:t>i</a:t>
            </a:r>
            <a:r>
              <a:rPr lang="en-US" sz="2500" b="0" dirty="0">
                <a:solidFill>
                  <a:schemeClr val="accent1"/>
                </a:solidFill>
                <a:latin typeface="Roboto Light" panose="02000000000000000000" pitchFamily="2" charset="0"/>
                <a:ea typeface="Roboto Light" panose="02000000000000000000" pitchFamily="2" charset="0"/>
              </a:rPr>
              <a:t>sion </a:t>
            </a:r>
            <a:r>
              <a:rPr lang="en-US" altLang="en-US" sz="2500" b="0" dirty="0">
                <a:solidFill>
                  <a:schemeClr val="accent1"/>
                </a:solidFill>
                <a:latin typeface="Roboto Light" panose="02000000000000000000" pitchFamily="2" charset="0"/>
                <a:ea typeface="Roboto Light" panose="02000000000000000000" pitchFamily="2" charset="0"/>
              </a:rPr>
              <a:t>- consider </a:t>
            </a:r>
            <a:r>
              <a:rPr lang="en-US" altLang="en-US" sz="2500" b="0" dirty="0" err="1">
                <a:solidFill>
                  <a:schemeClr val="accent1"/>
                </a:solidFill>
                <a:latin typeface="Roboto Light" panose="02000000000000000000" pitchFamily="2" charset="0"/>
                <a:ea typeface="Roboto Light" panose="02000000000000000000" pitchFamily="2" charset="0"/>
              </a:rPr>
              <a:t>neighbours</a:t>
            </a:r>
            <a:r>
              <a:rPr lang="en-US" altLang="en-US" sz="2500" b="0" dirty="0">
                <a:solidFill>
                  <a:schemeClr val="accent1"/>
                </a:solidFill>
                <a:latin typeface="Roboto Light" panose="02000000000000000000" pitchFamily="2" charset="0"/>
                <a:ea typeface="Roboto Light" panose="02000000000000000000" pitchFamily="2" charset="0"/>
              </a:rPr>
              <a:t> only with the same relation </a:t>
            </a:r>
            <a:r>
              <a:rPr lang="en-US" altLang="en-US" sz="2500" b="0" dirty="0" err="1">
                <a:solidFill>
                  <a:schemeClr val="accent1"/>
                </a:solidFill>
                <a:latin typeface="Roboto Light" panose="02000000000000000000" pitchFamily="2" charset="0"/>
                <a:ea typeface="Roboto Light" panose="02000000000000000000" pitchFamily="2" charset="0"/>
              </a:rPr>
              <a:t>oids</a:t>
            </a:r>
            <a:r>
              <a:rPr lang="en-US" altLang="en-US" sz="2500" b="0" dirty="0">
                <a:solidFill>
                  <a:schemeClr val="accent1"/>
                </a:solidFill>
                <a:latin typeface="Roboto Light" panose="02000000000000000000" pitchFamily="2" charset="0"/>
                <a:ea typeface="Roboto Light" panose="02000000000000000000" pitchFamily="2" charset="0"/>
              </a:rPr>
              <a:t> and number of clauses</a:t>
            </a:r>
            <a:endParaRPr lang="en-US" altLang="en-US" sz="2500" b="0" dirty="0">
              <a:solidFill>
                <a:schemeClr val="accent1"/>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5" name="Title 1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Look-a-like feature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6" name="Text Box 15"/>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7" name="Text Box 16"/>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40105" y="286907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Examples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8"/>
          <p:cNvSpPr>
            <a:spLocks noGrp="1"/>
          </p:cNvSpPr>
          <p:nvPr/>
        </p:nvSpPr>
        <p:spPr>
          <a:xfrm>
            <a:off x="878523" y="181578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a:solidFill>
                  <a:schemeClr val="tx1"/>
                </a:solidFill>
                <a:latin typeface="Roboto Light" panose="02000000000000000000" pitchFamily="2" charset="0"/>
                <a:ea typeface="Roboto Light" panose="02000000000000000000" pitchFamily="2" charset="0"/>
                <a:sym typeface="+mn-ea"/>
              </a:rPr>
              <a:t>2. Problems &amp; Features</a:t>
            </a:r>
            <a:endParaRPr lang="en-US" altLang="en-US" b="0">
              <a:solidFill>
                <a:schemeClr val="tx1"/>
              </a:solidFill>
              <a:latin typeface="Roboto Light" panose="02000000000000000000" pitchFamily="2" charset="0"/>
              <a:ea typeface="Roboto Light" panose="02000000000000000000" pitchFamily="2" charset="0"/>
              <a:sym typeface="+mn-ea"/>
            </a:endParaRPr>
          </a:p>
        </p:txBody>
      </p:sp>
      <p:sp>
        <p:nvSpPr>
          <p:cNvPr id="32" name="Text Placeholder 7"/>
          <p:cNvSpPr>
            <a:spLocks noGrp="1"/>
          </p:cNvSpPr>
          <p:nvPr/>
        </p:nvSpPr>
        <p:spPr>
          <a:xfrm>
            <a:off x="889318" y="329469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rPr>
              <a:t>4. Testing results</a:t>
            </a:r>
            <a:endParaRPr lang="en-US" altLang="en-US"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Placeholder 30"/>
          <p:cNvSpPr>
            <a:spLocks noGrp="1"/>
          </p:cNvSpPr>
          <p:nvPr/>
        </p:nvSpPr>
        <p:spPr>
          <a:xfrm>
            <a:off x="878523" y="2549844"/>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rPr>
              <a:t>3. Examples</a:t>
            </a:r>
            <a:endParaRPr lang="en-US" altLang="en-US" b="0" dirty="0">
              <a:solidFill>
                <a:schemeClr val="tx1"/>
              </a:solidFill>
              <a:latin typeface="Roboto Light" panose="02000000000000000000" pitchFamily="2" charset="0"/>
              <a:ea typeface="Roboto Light" panose="02000000000000000000" pitchFamily="2" charset="0"/>
            </a:endParaRPr>
          </a:p>
        </p:txBody>
      </p:sp>
      <p:sp>
        <p:nvSpPr>
          <p:cNvPr id="5" name="Text Box 4"/>
          <p:cNvSpPr txBox="1"/>
          <p:nvPr/>
        </p:nvSpPr>
        <p:spPr>
          <a:xfrm>
            <a:off x="6096000" y="6196965"/>
            <a:ext cx="530352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What is AQO?</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sz="3200" b="0" dirty="0">
                <a:solidFill>
                  <a:srgbClr val="16229A"/>
                </a:solidFill>
                <a:latin typeface="Roboto Medium" panose="02000000000000000000" pitchFamily="2" charset="0"/>
                <a:ea typeface="Roboto Medium" panose="02000000000000000000" pitchFamily="2" charset="0"/>
              </a:rPr>
              <a:t>Outline </a:t>
            </a:r>
            <a:r>
              <a:rPr lang="en-US" altLang="en-US" sz="3200" b="0" dirty="0">
                <a:solidFill>
                  <a:srgbClr val="16229A"/>
                </a:solidFill>
                <a:latin typeface="Roboto Medium" panose="02000000000000000000" pitchFamily="2" charset="0"/>
                <a:ea typeface="Roboto Medium" panose="02000000000000000000" pitchFamily="2" charset="0"/>
              </a:rPr>
              <a:t>O</a:t>
            </a:r>
            <a:r>
              <a:rPr lang="en-US" sz="3200" b="0" dirty="0">
                <a:solidFill>
                  <a:srgbClr val="16229A"/>
                </a:solidFill>
                <a:latin typeface="Roboto Medium" panose="02000000000000000000" pitchFamily="2" charset="0"/>
                <a:ea typeface="Roboto Medium" panose="02000000000000000000" pitchFamily="2" charset="0"/>
              </a:rPr>
              <a:t>f </a:t>
            </a:r>
            <a:r>
              <a:rPr lang="en-US" altLang="en-US" sz="3200" b="0" dirty="0">
                <a:solidFill>
                  <a:srgbClr val="16229A"/>
                </a:solidFill>
                <a:latin typeface="Roboto Medium" panose="02000000000000000000" pitchFamily="2" charset="0"/>
                <a:ea typeface="Roboto Medium" panose="02000000000000000000" pitchFamily="2" charset="0"/>
              </a:rPr>
              <a:t>T</a:t>
            </a:r>
            <a:r>
              <a:rPr lang="en-US" sz="3200" b="0" dirty="0">
                <a:solidFill>
                  <a:srgbClr val="16229A"/>
                </a:solidFill>
                <a:latin typeface="Roboto Medium" panose="02000000000000000000" pitchFamily="2" charset="0"/>
                <a:ea typeface="Roboto Medium" panose="02000000000000000000" pitchFamily="2" charset="0"/>
              </a:rPr>
              <a:t>he </a:t>
            </a:r>
            <a:r>
              <a:rPr lang="en-US" altLang="en-US" sz="3200" b="0" dirty="0">
                <a:solidFill>
                  <a:srgbClr val="16229A"/>
                </a:solidFill>
                <a:latin typeface="Roboto Medium" panose="02000000000000000000" pitchFamily="2" charset="0"/>
                <a:ea typeface="Roboto Medium" panose="02000000000000000000" pitchFamily="2" charset="0"/>
              </a:rPr>
              <a:t>Talk</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10" name="Text Placeholder 27"/>
          <p:cNvSpPr>
            <a:spLocks noGrp="1"/>
          </p:cNvSpPr>
          <p:nvPr/>
        </p:nvSpPr>
        <p:spPr>
          <a:xfrm>
            <a:off x="890588" y="1051879"/>
            <a:ext cx="10434637" cy="576781"/>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0" dirty="0">
                <a:solidFill>
                  <a:schemeClr val="tx1"/>
                </a:solidFill>
                <a:latin typeface="Roboto Light" panose="02000000000000000000" pitchFamily="2" charset="0"/>
                <a:ea typeface="Roboto Light" panose="02000000000000000000" pitchFamily="2" charset="0"/>
                <a:sym typeface="+mn-ea"/>
              </a:rPr>
              <a:t>1. How does Adaptive Query Optimization(AQO) work?</a:t>
            </a:r>
            <a:endParaRPr lang="en-US" altLang="en-US" b="0" dirty="0">
              <a:solidFill>
                <a:schemeClr val="tx1"/>
              </a:solidFill>
              <a:latin typeface="Roboto Light" panose="02000000000000000000" pitchFamily="2" charset="0"/>
              <a:ea typeface="Roboto Light" panose="02000000000000000000" pitchFamily="2" charset="0"/>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кругленные углы 6"/>
          <p:cNvSpPr/>
          <p:nvPr/>
        </p:nvSpPr>
        <p:spPr>
          <a:xfrm>
            <a:off x="517359" y="965330"/>
            <a:ext cx="8505343" cy="4465328"/>
          </a:xfrm>
          <a:prstGeom prst="round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24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1"/>
          <a:stretch>
            <a:fillRect/>
          </a:stretch>
        </p:blipFill>
        <p:spPr>
          <a:xfrm>
            <a:off x="974090" y="1281430"/>
            <a:ext cx="7591425" cy="3832225"/>
          </a:xfrm>
          <a:prstGeom prst="rect">
            <a:avLst/>
          </a:prstGeom>
        </p:spPr>
      </p:pic>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Examples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ext Box 8"/>
          <p:cNvSpPr txBox="1"/>
          <p:nvPr/>
        </p:nvSpPr>
        <p:spPr>
          <a:xfrm>
            <a:off x="5313045" y="5499735"/>
            <a:ext cx="6792595" cy="645160"/>
          </a:xfrm>
          <a:prstGeom prst="rect">
            <a:avLst/>
          </a:prstGeom>
          <a:noFill/>
        </p:spPr>
        <p:txBody>
          <a:bodyPr wrap="square" rtlCol="0" anchor="t">
            <a:spAutoFit/>
          </a:bodyPr>
          <a:lstStyle/>
          <a:p>
            <a:pPr algn="l"/>
            <a:r>
              <a:rPr lang="en-US" altLang="en-US" b="1">
                <a:latin typeface="Roboto Medium" panose="02000000000000000000" pitchFamily="2" charset="0"/>
                <a:cs typeface="Roboto Medium" panose="02000000000000000000" pitchFamily="2" charset="0"/>
              </a:rPr>
              <a:t>You can find the database here: </a:t>
            </a:r>
            <a:endParaRPr lang="en-US" altLang="en-US" b="1">
              <a:latin typeface="Roboto Medium" panose="02000000000000000000" pitchFamily="2" charset="0"/>
              <a:cs typeface="Roboto Medium" panose="02000000000000000000" pitchFamily="2" charset="0"/>
            </a:endParaRPr>
          </a:p>
          <a:p>
            <a:pPr algn="ctr"/>
            <a:r>
              <a:rPr lang="en-US" b="1">
                <a:latin typeface="Roboto Medium" panose="02000000000000000000" pitchFamily="2" charset="0"/>
                <a:cs typeface="Roboto Medium" panose="02000000000000000000" pitchFamily="2" charset="0"/>
              </a:rPr>
              <a:t>https://github.com/Alena0704/Test-AQO/tree/main</a:t>
            </a:r>
            <a:endParaRPr lang="en-US" b="1">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772795" y="1454785"/>
            <a:ext cx="10799762" cy="3592075"/>
          </a:xfrm>
        </p:spPr>
        <p:txBody>
          <a:bodyPr>
            <a:normAutofit/>
          </a:bodyPr>
          <a:lstStyle/>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space (fs)</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where statistics on this class of queries are collected</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457200" indent="-4572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feature subspace (</a:t>
            </a:r>
            <a:r>
              <a:rPr lang="en-US" altLang="en-US" sz="2400" b="0" dirty="0" err="1">
                <a:solidFill>
                  <a:schemeClr val="accent1"/>
                </a:solidFill>
                <a:latin typeface="Roboto Light" panose="02000000000000000000" pitchFamily="2" charset="0"/>
                <a:ea typeface="Roboto Light" panose="02000000000000000000" pitchFamily="2" charset="0"/>
                <a:cs typeface="Roboto Medium" panose="02000000000000000000" pitchFamily="2" charset="0"/>
              </a:rPr>
              <a:t>fss</a:t>
            </a:r>
            <a:r>
              <a:rPr lang="en-US" altLang="en-US" sz="2400" b="0"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 - the space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where information about selectivity and cardinality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of every node</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are collected </a:t>
            </a:r>
            <a:r>
              <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for each item of </a:t>
            </a:r>
            <a:r>
              <a:rPr 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sym typeface="+mn-ea"/>
              </a:rPr>
              <a:t>feature space</a:t>
            </a:r>
            <a:endParaRPr lang="en-US" altLang="en-US" sz="2400" b="0"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endParaRPr lang="en-US" dirty="0">
              <a:solidFill>
                <a:schemeClr val="tx1"/>
              </a:solidFill>
              <a:effectLst>
                <a:outerShdw blurRad="38100" dist="19050" dir="2700000" algn="tl" rotWithShape="0">
                  <a:schemeClr val="dk1">
                    <a:alpha val="40000"/>
                  </a:schemeClr>
                </a:outerShdw>
              </a:effectLst>
              <a:latin typeface="Roboto Medium" panose="02000000000000000000" pitchFamily="2" charset="0"/>
              <a:cs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308100"/>
            <a:ext cx="10799445" cy="4206875"/>
            <a:chOff x="815" y="2060"/>
            <a:chExt cx="17007" cy="6625"/>
          </a:xfrm>
        </p:grpSpPr>
        <p:sp>
          <p:nvSpPr>
            <p:cNvPr id="14"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5"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6" name="Right Brace 15"/>
            <p:cNvSpPr/>
            <p:nvPr/>
          </p:nvSpPr>
          <p:spPr>
            <a:xfrm>
              <a:off x="12252" y="2060"/>
              <a:ext cx="685" cy="2619"/>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13107" y="2935"/>
              <a:ext cx="1575" cy="727"/>
            </a:xfrm>
            <a:prstGeom prst="rect">
              <a:avLst/>
            </a:prstGeom>
            <a:noFill/>
          </p:spPr>
          <p:txBody>
            <a:bodyPr wrap="square" rtlCol="0">
              <a:spAutoFit/>
              <a:scene3d>
                <a:camera prst="orthographicFront"/>
                <a:lightRig rig="threePt" dir="t"/>
              </a:scene3d>
            </a:bodyPr>
            <a:lstStyle/>
            <a:p>
              <a:r>
                <a:rPr lang="en-US" altLang="en-US" sz="2400">
                  <a:solidFill>
                    <a:schemeClr val="tx1"/>
                  </a:solidFill>
                  <a:latin typeface="Roboto Medium" panose="02000000000000000000" pitchFamily="2" charset="0"/>
                  <a:ea typeface="Roboto Medium" panose="02000000000000000000" pitchFamily="2" charset="0"/>
                </a:rPr>
                <a:t>fs1</a:t>
              </a:r>
              <a:endParaRPr lang="en-US" altLang="en-US" sz="2400">
                <a:solidFill>
                  <a:schemeClr val="tx1"/>
                </a:solidFill>
                <a:latin typeface="Roboto Medium" panose="02000000000000000000" pitchFamily="2" charset="0"/>
                <a:ea typeface="Roboto Medium" panose="02000000000000000000" pitchFamily="2" charset="0"/>
              </a:endParaRPr>
            </a:p>
          </p:txBody>
        </p:sp>
        <p:sp>
          <p:nvSpPr>
            <p:cNvPr id="18" name="Text Placeholder 5"/>
            <p:cNvSpPr>
              <a:spLocks noGrp="1"/>
            </p:cNvSpPr>
            <p:nvPr/>
          </p:nvSpPr>
          <p:spPr>
            <a:xfrm>
              <a:off x="816" y="780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dirty="0">
                  <a:solidFill>
                    <a:schemeClr val="tx1"/>
                  </a:solidFill>
                  <a:latin typeface="Roboto Light" panose="02000000000000000000" pitchFamily="2" charset="0"/>
                  <a:ea typeface="Roboto Light" panose="02000000000000000000" pitchFamily="2" charset="0"/>
                </a:rPr>
                <a:t>SELECT * FROM STUDENT WHERE </a:t>
              </a:r>
              <a:r>
                <a:rPr lang="en-US" altLang="en-US" sz="2400" b="0" dirty="0">
                  <a:solidFill>
                    <a:schemeClr val="accent1"/>
                  </a:solidFill>
                  <a:latin typeface="Roboto Light" panose="02000000000000000000" pitchFamily="2" charset="0"/>
                  <a:ea typeface="Roboto Light" panose="02000000000000000000" pitchFamily="2" charset="0"/>
                </a:rPr>
                <a:t>gen</a:t>
              </a:r>
              <a:r>
                <a:rPr lang="en-US" altLang="en-US" sz="2400" b="0" dirty="0">
                  <a:solidFill>
                    <a:schemeClr val="tx1"/>
                  </a:solidFill>
                  <a:latin typeface="Roboto Light" panose="02000000000000000000" pitchFamily="2" charset="0"/>
                  <a:ea typeface="Roboto Light" panose="02000000000000000000" pitchFamily="2" charset="0"/>
                </a:rPr>
                <a:t> = 'female';</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19" name="Right Brace 18"/>
            <p:cNvSpPr/>
            <p:nvPr/>
          </p:nvSpPr>
          <p:spPr>
            <a:xfrm>
              <a:off x="11567" y="7568"/>
              <a:ext cx="685" cy="976"/>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20" name="Text Box 19"/>
            <p:cNvSpPr txBox="1"/>
            <p:nvPr/>
          </p:nvSpPr>
          <p:spPr>
            <a:xfrm>
              <a:off x="12347" y="7644"/>
              <a:ext cx="1575"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fs2</a:t>
              </a:r>
              <a:endParaRPr lang="en-US" altLang="en-US" sz="2400" dirty="0">
                <a:solidFill>
                  <a:schemeClr val="tx1"/>
                </a:solidFill>
                <a:latin typeface="Roboto Medium" panose="02000000000000000000" pitchFamily="2" charset="0"/>
                <a:ea typeface="Roboto Medium" panose="02000000000000000000" pitchFamily="2" charset="0"/>
              </a:endParaRPr>
            </a:p>
          </p:txBody>
        </p:sp>
      </p:gr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2" name="Group 1"/>
          <p:cNvGrpSpPr/>
          <p:nvPr/>
        </p:nvGrpSpPr>
        <p:grpSpPr>
          <a:xfrm>
            <a:off x="517525" y="1619885"/>
            <a:ext cx="10799445" cy="4051300"/>
            <a:chOff x="815" y="2551"/>
            <a:chExt cx="17007" cy="6380"/>
          </a:xfrm>
        </p:grpSpPr>
        <p:sp>
          <p:nvSpPr>
            <p:cNvPr id="11" name="Text Box 10"/>
            <p:cNvSpPr txBox="1"/>
            <p:nvPr/>
          </p:nvSpPr>
          <p:spPr>
            <a:xfrm>
              <a:off x="815" y="4746"/>
              <a:ext cx="6612"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Seq Scan</a:t>
              </a:r>
              <a:r>
                <a:rPr lang="en-US" altLang="x-none" sz="2400" dirty="0" err="1">
                  <a:solidFill>
                    <a:schemeClr val="tx1"/>
                  </a:solidFill>
                  <a:latin typeface="Roboto Light" panose="02000000000000000000" pitchFamily="2" charset="0"/>
                  <a:ea typeface="Roboto Light" panose="02000000000000000000" pitchFamily="2" charset="0"/>
                  <a:sym typeface="+mn-ea"/>
                </a:rPr>
                <a:t>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classA</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14" name="Text Box 13"/>
            <p:cNvSpPr txBox="1"/>
            <p:nvPr/>
          </p:nvSpPr>
          <p:spPr>
            <a:xfrm>
              <a:off x="815" y="6162"/>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err="1">
                  <a:solidFill>
                    <a:schemeClr val="tx1"/>
                  </a:solidFill>
                  <a:latin typeface="Roboto Light" panose="02000000000000000000" pitchFamily="2" charset="0"/>
                  <a:ea typeface="Roboto Light" panose="02000000000000000000" pitchFamily="2" charset="0"/>
                  <a:sym typeface="+mn-ea"/>
                </a:rPr>
                <a:t>	</a:t>
              </a:r>
              <a:r>
                <a:rPr lang="en-US" altLang="x-none" sz="2400" dirty="0" err="1">
                  <a:solidFill>
                    <a:schemeClr val="tx1"/>
                  </a:solidFill>
                  <a:latin typeface="Roboto Light" panose="02000000000000000000" pitchFamily="2" charset="0"/>
                  <a:ea typeface="Roboto Light" panose="02000000000000000000" pitchFamily="2" charset="0"/>
                  <a:sym typeface="+mn-ea"/>
                </a:rPr>
                <a:t>Filter: (</a:t>
              </a:r>
              <a:r>
                <a:rPr lang="en-US" altLang="en-US" sz="2400" dirty="0" err="1">
                  <a:solidFill>
                    <a:schemeClr val="tx1"/>
                  </a:solidFill>
                  <a:latin typeface="Roboto Light" panose="02000000000000000000" pitchFamily="2" charset="0"/>
                  <a:ea typeface="Roboto Light" panose="02000000000000000000" pitchFamily="2" charset="0"/>
                  <a:sym typeface="+mn-ea"/>
                </a:rPr>
                <a:t>group = </a:t>
              </a:r>
              <a:r>
                <a:rPr lang="en-US" altLang="en-US" sz="2400">
                  <a:latin typeface="Roboto Light" panose="02000000000000000000" pitchFamily="2" charset="0"/>
                  <a:ea typeface="Roboto Light" panose="02000000000000000000" pitchFamily="2" charset="0"/>
                  <a:sym typeface="+mn-ea"/>
                </a:rPr>
                <a:t>classA</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x-none" sz="2400" dirty="0" err="1">
                <a:solidFill>
                  <a:schemeClr val="tx1"/>
                </a:solidFill>
                <a:latin typeface="Roboto Light" panose="02000000000000000000" pitchFamily="2" charset="0"/>
                <a:ea typeface="Roboto Light" panose="02000000000000000000" pitchFamily="2" charset="0"/>
                <a:sym typeface="+mn-ea"/>
              </a:endParaRPr>
            </a:p>
          </p:txBody>
        </p:sp>
        <p:sp>
          <p:nvSpPr>
            <p:cNvPr id="15" name="Right Brace 14"/>
            <p:cNvSpPr/>
            <p:nvPr/>
          </p:nvSpPr>
          <p:spPr>
            <a:xfrm>
              <a:off x="11154" y="4886"/>
              <a:ext cx="685" cy="1028"/>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11970" y="503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fss1</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17" name="Right Brace 16"/>
            <p:cNvSpPr/>
            <p:nvPr/>
          </p:nvSpPr>
          <p:spPr>
            <a:xfrm>
              <a:off x="11154" y="6017"/>
              <a:ext cx="685" cy="2657"/>
            </a:xfrm>
            <a:prstGeom prst="rightBrace">
              <a:avLst/>
            </a:prstGeom>
            <a:ln w="38100">
              <a:solidFill>
                <a:srgbClr val="EB006B"/>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8" name="Text Box 17"/>
            <p:cNvSpPr txBox="1"/>
            <p:nvPr/>
          </p:nvSpPr>
          <p:spPr>
            <a:xfrm>
              <a:off x="12227" y="6982"/>
              <a:ext cx="2990" cy="727"/>
            </a:xfrm>
            <a:prstGeom prst="rect">
              <a:avLst/>
            </a:prstGeom>
            <a:noFill/>
          </p:spPr>
          <p:txBody>
            <a:bodyPr wrap="square" rtlCol="0">
              <a:spAutoFit/>
              <a:scene3d>
                <a:camera prst="orthographicFront"/>
                <a:lightRig rig="threePt" dir="t"/>
              </a:scene3d>
            </a:bodyPr>
            <a:lstStyle/>
            <a:p>
              <a:r>
                <a:rPr lang="en-US" altLang="en-US" sz="2400" dirty="0">
                  <a:solidFill>
                    <a:schemeClr val="tx1"/>
                  </a:solidFill>
                  <a:latin typeface="Roboto Medium" panose="02000000000000000000" pitchFamily="2" charset="0"/>
                  <a:ea typeface="Roboto Medium" panose="02000000000000000000" pitchFamily="2" charset="0"/>
                </a:rPr>
                <a:t>fss2</a:t>
              </a:r>
              <a:endParaRPr lang="en-US" altLang="en-US" sz="2400" dirty="0">
                <a:solidFill>
                  <a:schemeClr val="tx1"/>
                </a:solidFill>
                <a:latin typeface="Roboto Medium" panose="02000000000000000000" pitchFamily="2" charset="0"/>
                <a:ea typeface="Roboto Medium" panose="02000000000000000000" pitchFamily="2" charset="0"/>
              </a:endParaRPr>
            </a:p>
          </p:txBody>
        </p:sp>
        <p:sp>
          <p:nvSpPr>
            <p:cNvPr id="22" name="Text Box 21"/>
            <p:cNvSpPr txBox="1"/>
            <p:nvPr/>
          </p:nvSpPr>
          <p:spPr>
            <a:xfrm>
              <a:off x="815" y="7623"/>
              <a:ext cx="9957" cy="1309"/>
            </a:xfrm>
            <a:prstGeom prst="rect">
              <a:avLst/>
            </a:prstGeom>
            <a:noFill/>
          </p:spPr>
          <p:txBody>
            <a:bodyPr wrap="none" rtlCol="0" anchor="t">
              <a:spAutoFit/>
            </a:bodyPr>
            <a:lstStyle/>
            <a:p>
              <a:pPr algn="l"/>
              <a:r>
                <a:rPr lang="en-US" altLang="x-none" sz="2400" dirty="0" err="1">
                  <a:solidFill>
                    <a:schemeClr val="tx1"/>
                  </a:solidFill>
                  <a:latin typeface="Roboto Light" panose="02000000000000000000" pitchFamily="2" charset="0"/>
                  <a:ea typeface="Roboto Light" panose="02000000000000000000" pitchFamily="2" charset="0"/>
                  <a:sym typeface="+mn-ea"/>
                </a:rPr>
                <a:t> -&gt; </a:t>
              </a:r>
              <a:r>
                <a:rPr lang="en-US" altLang="x-none" sz="2400" dirty="0" err="1">
                  <a:solidFill>
                    <a:schemeClr val="accent1"/>
                  </a:solidFill>
                  <a:latin typeface="Roboto Light" panose="02000000000000000000" pitchFamily="2" charset="0"/>
                  <a:ea typeface="Roboto Light" panose="02000000000000000000" pitchFamily="2" charset="0"/>
                  <a:sym typeface="+mn-ea"/>
                </a:rPr>
                <a:t> Index Scan</a:t>
              </a:r>
              <a:r>
                <a:rPr lang="en-US" altLang="x-none" sz="2400" dirty="0" err="1">
                  <a:solidFill>
                    <a:schemeClr val="tx1"/>
                  </a:solidFill>
                  <a:latin typeface="Roboto Light" panose="02000000000000000000" pitchFamily="2" charset="0"/>
                  <a:ea typeface="Roboto Light" panose="02000000000000000000" pitchFamily="2" charset="0"/>
                  <a:sym typeface="+mn-ea"/>
                </a:rPr>
                <a:t> using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_idx1 on </a:t>
              </a:r>
              <a:r>
                <a:rPr lang="en-US" altLang="en-US" sz="2400" dirty="0" err="1">
                  <a:solidFill>
                    <a:schemeClr val="tx1"/>
                  </a:solidFill>
                  <a:latin typeface="Roboto Light" panose="02000000000000000000" pitchFamily="2" charset="0"/>
                  <a:ea typeface="Roboto Light" panose="02000000000000000000" pitchFamily="2" charset="0"/>
                  <a:sym typeface="+mn-ea"/>
                </a:rPr>
                <a:t>student</a:t>
              </a:r>
              <a:r>
                <a:rPr lang="en-US" altLang="x-none" sz="2400" dirty="0" err="1">
                  <a:solidFill>
                    <a:schemeClr val="tx1"/>
                  </a:solidFill>
                  <a:latin typeface="Roboto Light" panose="02000000000000000000" pitchFamily="2" charset="0"/>
                  <a:ea typeface="Roboto Light" panose="02000000000000000000" pitchFamily="2" charset="0"/>
                  <a:sym typeface="+mn-ea"/>
                </a:rPr>
                <a:t> </a:t>
              </a:r>
              <a:endParaRPr lang="en-US" altLang="en-US" sz="2400" dirty="0" err="1">
                <a:solidFill>
                  <a:schemeClr val="tx1"/>
                </a:solidFill>
                <a:latin typeface="Roboto Light" panose="02000000000000000000" pitchFamily="2" charset="0"/>
                <a:ea typeface="Roboto Light" panose="02000000000000000000" pitchFamily="2" charset="0"/>
                <a:sym typeface="+mn-ea"/>
              </a:endParaRPr>
            </a:p>
            <a:p>
              <a:pPr algn="l"/>
              <a:r>
                <a:rPr lang="en-US" altLang="en-US" sz="2400" dirty="0">
                  <a:solidFill>
                    <a:schemeClr val="tx1"/>
                  </a:solidFill>
                  <a:latin typeface="Roboto Light" panose="02000000000000000000" pitchFamily="2" charset="0"/>
                  <a:ea typeface="Roboto Light" panose="02000000000000000000" pitchFamily="2" charset="0"/>
                  <a:sym typeface="+mn-ea"/>
                </a:rPr>
                <a:t>	</a:t>
              </a:r>
              <a:r>
                <a:rPr lang="en-US" altLang="x-none" sz="2400" dirty="0">
                  <a:solidFill>
                    <a:schemeClr val="tx1"/>
                  </a:solidFill>
                  <a:latin typeface="Roboto Light" panose="02000000000000000000" pitchFamily="2" charset="0"/>
                  <a:ea typeface="Roboto Light" panose="02000000000000000000" pitchFamily="2" charset="0"/>
                  <a:sym typeface="+mn-ea"/>
                </a:rPr>
                <a:t>Filter: (</a:t>
              </a:r>
              <a:r>
                <a:rPr lang="en-US" altLang="en-US" sz="2400" dirty="0">
                  <a:solidFill>
                    <a:schemeClr val="tx1"/>
                  </a:solidFill>
                  <a:latin typeface="Roboto Light" panose="02000000000000000000" pitchFamily="2" charset="0"/>
                  <a:ea typeface="Roboto Light" panose="02000000000000000000" pitchFamily="2" charset="0"/>
                  <a:sym typeface="+mn-ea"/>
                </a:rPr>
                <a:t>group = </a:t>
              </a:r>
              <a:r>
                <a:rPr lang="en-US" altLang="en-US" sz="2400" dirty="0" err="1">
                  <a:latin typeface="Roboto Light" panose="02000000000000000000" pitchFamily="2" charset="0"/>
                  <a:ea typeface="Roboto Light" panose="02000000000000000000" pitchFamily="2" charset="0"/>
                  <a:sym typeface="+mn-ea"/>
                </a:rPr>
                <a:t>classB</a:t>
              </a:r>
              <a:r>
                <a:rPr lang="en-US" altLang="x-none" sz="2400" dirty="0">
                  <a:solidFill>
                    <a:schemeClr val="tx1"/>
                  </a:solidFill>
                  <a:latin typeface="Roboto Light" panose="02000000000000000000" pitchFamily="2" charset="0"/>
                  <a:ea typeface="Roboto Light" panose="02000000000000000000" pitchFamily="2" charset="0"/>
                  <a:sym typeface="+mn-ea"/>
                </a:rPr>
                <a:t>) </a:t>
              </a:r>
              <a:endParaRPr lang="en-US" altLang="x-none" sz="2400" dirty="0">
                <a:solidFill>
                  <a:schemeClr val="tx1"/>
                </a:solidFill>
                <a:latin typeface="Roboto Light" panose="02000000000000000000" pitchFamily="2" charset="0"/>
                <a:ea typeface="Roboto Light" panose="02000000000000000000" pitchFamily="2" charset="0"/>
                <a:sym typeface="+mn-ea"/>
              </a:endParaRPr>
            </a:p>
          </p:txBody>
        </p:sp>
        <p:sp>
          <p:nvSpPr>
            <p:cNvPr id="5" name="Text Placeholder 5"/>
            <p:cNvSpPr>
              <a:spLocks noGrp="1"/>
            </p:cNvSpPr>
            <p:nvPr/>
          </p:nvSpPr>
          <p:spPr>
            <a:xfrm>
              <a:off x="816" y="2551"/>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'classA';</a:t>
              </a:r>
              <a:endParaRPr lang="en-US" altLang="en-US" sz="2400" b="0">
                <a:solidFill>
                  <a:schemeClr val="tx1"/>
                </a:solidFill>
                <a:latin typeface="Roboto Light" panose="02000000000000000000" pitchFamily="2" charset="0"/>
                <a:ea typeface="Roboto Light" panose="02000000000000000000" pitchFamily="2" charset="0"/>
              </a:endParaRPr>
            </a:p>
          </p:txBody>
        </p:sp>
        <p:sp>
          <p:nvSpPr>
            <p:cNvPr id="10" name="Text Placeholder 5"/>
            <p:cNvSpPr>
              <a:spLocks noGrp="1"/>
            </p:cNvSpPr>
            <p:nvPr/>
          </p:nvSpPr>
          <p:spPr>
            <a:xfrm>
              <a:off x="815" y="3823"/>
              <a:ext cx="17007" cy="88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400" b="0">
                  <a:solidFill>
                    <a:schemeClr val="tx1"/>
                  </a:solidFill>
                  <a:latin typeface="Roboto Light" panose="02000000000000000000" pitchFamily="2" charset="0"/>
                  <a:ea typeface="Roboto Light" panose="02000000000000000000" pitchFamily="2" charset="0"/>
                </a:rPr>
                <a:t>SELECT * FROM STUDENT WHERE </a:t>
              </a:r>
              <a:r>
                <a:rPr lang="en-US" altLang="en-US" sz="2400" b="0">
                  <a:solidFill>
                    <a:schemeClr val="accent1"/>
                  </a:solidFill>
                  <a:latin typeface="Roboto Light" panose="02000000000000000000" pitchFamily="2" charset="0"/>
                  <a:ea typeface="Roboto Light" panose="02000000000000000000" pitchFamily="2" charset="0"/>
                </a:rPr>
                <a:t>GROUP</a:t>
              </a:r>
              <a:r>
                <a:rPr lang="en-US" altLang="en-US" sz="2400" b="0">
                  <a:solidFill>
                    <a:schemeClr val="tx1"/>
                  </a:solidFill>
                  <a:latin typeface="Roboto Light" panose="02000000000000000000" pitchFamily="2" charset="0"/>
                  <a:ea typeface="Roboto Light" panose="02000000000000000000" pitchFamily="2" charset="0"/>
                </a:rPr>
                <a:t> = 'classB';</a:t>
              </a:r>
              <a:endParaRPr lang="en-US" altLang="en-US" sz="2400" b="0">
                <a:solidFill>
                  <a:schemeClr val="tx1"/>
                </a:solidFill>
                <a:latin typeface="Roboto Light" panose="02000000000000000000" pitchFamily="2" charset="0"/>
                <a:ea typeface="Roboto Light" panose="02000000000000000000" pitchFamily="2" charset="0"/>
              </a:endParaRPr>
            </a:p>
          </p:txBody>
        </p:sp>
      </p:grpSp>
      <p:sp>
        <p:nvSpPr>
          <p:cNvPr id="19" name="Title 18"/>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AQO Terminology</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5" name="Text Box 24"/>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6" name="Text Box 2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6" name="Group 5"/>
          <p:cNvGrpSpPr/>
          <p:nvPr/>
        </p:nvGrpSpPr>
        <p:grpSpPr>
          <a:xfrm>
            <a:off x="297815" y="939165"/>
            <a:ext cx="11603990" cy="5667375"/>
            <a:chOff x="1176" y="1479"/>
            <a:chExt cx="16848" cy="8129"/>
          </a:xfrm>
        </p:grpSpPr>
        <p:pic>
          <p:nvPicPr>
            <p:cNvPr id="13" name="Picture 2"/>
            <p:cNvPicPr>
              <a:picLocks noChangeAspect="1"/>
            </p:cNvPicPr>
            <p:nvPr/>
          </p:nvPicPr>
          <p:blipFill>
            <a:blip r:embed="rId1"/>
            <a:stretch>
              <a:fillRect/>
            </a:stretch>
          </p:blipFill>
          <p:spPr>
            <a:xfrm>
              <a:off x="1176" y="1479"/>
              <a:ext cx="16848" cy="4804"/>
            </a:xfrm>
            <a:prstGeom prst="rect">
              <a:avLst/>
            </a:prstGeom>
          </p:spPr>
        </p:pic>
        <p:sp>
          <p:nvSpPr>
            <p:cNvPr id="14" name="Rectangle 15"/>
            <p:cNvSpPr/>
            <p:nvPr/>
          </p:nvSpPr>
          <p:spPr>
            <a:xfrm>
              <a:off x="1244" y="4881"/>
              <a:ext cx="16590" cy="461"/>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p:cNvSpPr/>
            <p:nvPr/>
          </p:nvSpPr>
          <p:spPr>
            <a:xfrm>
              <a:off x="7896" y="4882"/>
              <a:ext cx="1229" cy="459"/>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28" name="Rectangle 6"/>
            <p:cNvSpPr/>
            <p:nvPr/>
          </p:nvSpPr>
          <p:spPr>
            <a:xfrm>
              <a:off x="13043" y="4883"/>
              <a:ext cx="1548" cy="458"/>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29" name="Curved Connector 16"/>
            <p:cNvCxnSpPr/>
            <p:nvPr/>
          </p:nvCxnSpPr>
          <p:spPr>
            <a:xfrm flipV="1">
              <a:off x="7450" y="5211"/>
              <a:ext cx="891" cy="781"/>
            </a:xfrm>
            <a:prstGeom prst="curvedConnector3">
              <a:avLst>
                <a:gd name="adj1" fmla="val 10000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nvGrpSpPr>
            <p:cNvPr id="3" name="Группа 2"/>
            <p:cNvGrpSpPr/>
            <p:nvPr/>
          </p:nvGrpSpPr>
          <p:grpSpPr>
            <a:xfrm>
              <a:off x="3182" y="6322"/>
              <a:ext cx="11887" cy="3286"/>
              <a:chOff x="1418590" y="4081780"/>
              <a:chExt cx="9354820" cy="2585720"/>
            </a:xfrm>
          </p:grpSpPr>
          <p:pic>
            <p:nvPicPr>
              <p:cNvPr id="12" name="Picture 8"/>
              <p:cNvPicPr>
                <a:picLocks noChangeAspect="1"/>
              </p:cNvPicPr>
              <p:nvPr/>
            </p:nvPicPr>
            <p:blipFill>
              <a:blip r:embed="rId2"/>
              <a:srcRect l="1480" r="9845" b="4092"/>
              <a:stretch>
                <a:fillRect/>
              </a:stretch>
            </p:blipFill>
            <p:spPr>
              <a:xfrm>
                <a:off x="1418590" y="4081780"/>
                <a:ext cx="9354820" cy="2585720"/>
              </a:xfrm>
              <a:prstGeom prst="rect">
                <a:avLst/>
              </a:prstGeom>
            </p:spPr>
          </p:pic>
          <p:sp>
            <p:nvSpPr>
              <p:cNvPr id="4" name="Rectangle 6"/>
              <p:cNvSpPr/>
              <p:nvPr/>
            </p:nvSpPr>
            <p:spPr>
              <a:xfrm>
                <a:off x="1418590" y="6376035"/>
                <a:ext cx="1345565"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8" name="Rectangle 6"/>
              <p:cNvSpPr/>
              <p:nvPr/>
            </p:nvSpPr>
            <p:spPr>
              <a:xfrm>
                <a:off x="3557270" y="414210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sp>
            <p:nvSpPr>
              <p:cNvPr id="15" name="Rectangle 6"/>
              <p:cNvSpPr/>
              <p:nvPr/>
            </p:nvSpPr>
            <p:spPr>
              <a:xfrm>
                <a:off x="3479165" y="6376035"/>
                <a:ext cx="731520" cy="291465"/>
              </a:xfrm>
              <a:prstGeom prst="rect">
                <a:avLst/>
              </a:prstGeom>
              <a:noFill/>
              <a:ln w="38100">
                <a:solidFill>
                  <a:srgbClr val="16229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1. Functional Dependences</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grpSp>
        <p:nvGrpSpPr>
          <p:cNvPr id="2" name="Group 1"/>
          <p:cNvGrpSpPr/>
          <p:nvPr/>
        </p:nvGrpSpPr>
        <p:grpSpPr>
          <a:xfrm>
            <a:off x="225425" y="1040765"/>
            <a:ext cx="11677008" cy="4057650"/>
            <a:chOff x="355" y="1639"/>
            <a:chExt cx="18587" cy="6390"/>
          </a:xfrm>
        </p:grpSpPr>
        <p:pic>
          <p:nvPicPr>
            <p:cNvPr id="5" name="Picture 10"/>
            <p:cNvPicPr>
              <a:picLocks noChangeAspect="1"/>
            </p:cNvPicPr>
            <p:nvPr/>
          </p:nvPicPr>
          <p:blipFill>
            <a:blip r:embed="rId1"/>
            <a:stretch>
              <a:fillRect/>
            </a:stretch>
          </p:blipFill>
          <p:spPr>
            <a:xfrm>
              <a:off x="355" y="1639"/>
              <a:ext cx="18587" cy="6390"/>
            </a:xfrm>
            <a:prstGeom prst="rect">
              <a:avLst/>
            </a:prstGeom>
          </p:spPr>
        </p:pic>
        <p:sp>
          <p:nvSpPr>
            <p:cNvPr id="6" name="Rectangle 15"/>
            <p:cNvSpPr/>
            <p:nvPr/>
          </p:nvSpPr>
          <p:spPr>
            <a:xfrm>
              <a:off x="1141" y="5216"/>
              <a:ext cx="17520" cy="802"/>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p:cNvSpPr/>
            <p:nvPr/>
          </p:nvSpPr>
          <p:spPr>
            <a:xfrm>
              <a:off x="2818" y="5605"/>
              <a:ext cx="1875"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229A"/>
                </a:solidFill>
              </a:endParaRPr>
            </a:p>
          </p:txBody>
        </p:sp>
        <p:cxnSp>
          <p:nvCxnSpPr>
            <p:cNvPr id="18" name="Curved Connector 16"/>
            <p:cNvCxnSpPr/>
            <p:nvPr/>
          </p:nvCxnSpPr>
          <p:spPr>
            <a:xfrm flipV="1">
              <a:off x="1374" y="6018"/>
              <a:ext cx="1667" cy="902"/>
            </a:xfrm>
            <a:prstGeom prst="curvedConnector3">
              <a:avLst>
                <a:gd name="adj1" fmla="val 99280"/>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sp>
          <p:nvSpPr>
            <p:cNvPr id="28" name="TextBox 7"/>
            <p:cNvSpPr txBox="1"/>
            <p:nvPr/>
          </p:nvSpPr>
          <p:spPr>
            <a:xfrm>
              <a:off x="14313" y="1748"/>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20" name="Rectangle 9"/>
          <p:cNvSpPr/>
          <p:nvPr/>
        </p:nvSpPr>
        <p:spPr>
          <a:xfrm>
            <a:off x="4250055" y="3239135"/>
            <a:ext cx="90106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p:cNvSpPr/>
          <p:nvPr/>
        </p:nvSpPr>
        <p:spPr>
          <a:xfrm>
            <a:off x="7696200" y="3239135"/>
            <a:ext cx="1017905" cy="21209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5905" y="854075"/>
            <a:ext cx="11557000" cy="5674360"/>
            <a:chOff x="403" y="1345"/>
            <a:chExt cx="18200" cy="8936"/>
          </a:xfrm>
        </p:grpSpPr>
        <p:grpSp>
          <p:nvGrpSpPr>
            <p:cNvPr id="3" name="Group 2"/>
            <p:cNvGrpSpPr/>
            <p:nvPr/>
          </p:nvGrpSpPr>
          <p:grpSpPr>
            <a:xfrm>
              <a:off x="403" y="1345"/>
              <a:ext cx="18200" cy="8937"/>
              <a:chOff x="403" y="1345"/>
              <a:chExt cx="17050" cy="8236"/>
            </a:xfrm>
          </p:grpSpPr>
          <p:grpSp>
            <p:nvGrpSpPr>
              <p:cNvPr id="28" name="Группа 27"/>
              <p:cNvGrpSpPr/>
              <p:nvPr/>
            </p:nvGrpSpPr>
            <p:grpSpPr>
              <a:xfrm>
                <a:off x="4905" y="6037"/>
                <a:ext cx="8818" cy="3544"/>
                <a:chOff x="5106670" y="3991610"/>
                <a:chExt cx="6977380" cy="2804160"/>
              </a:xfrm>
            </p:grpSpPr>
            <p:pic>
              <p:nvPicPr>
                <p:cNvPr id="12" name="Picture 4"/>
                <p:cNvPicPr>
                  <a:picLocks noChangeAspect="1"/>
                </p:cNvPicPr>
                <p:nvPr/>
              </p:nvPicPr>
              <p:blipFill>
                <a:blip r:embed="rId1"/>
                <a:stretch>
                  <a:fillRect/>
                </a:stretch>
              </p:blipFill>
              <p:spPr>
                <a:xfrm>
                  <a:off x="5106670" y="3991610"/>
                  <a:ext cx="6977380" cy="2804160"/>
                </a:xfrm>
                <a:prstGeom prst="rect">
                  <a:avLst/>
                </a:prstGeom>
              </p:spPr>
            </p:pic>
            <p:sp>
              <p:nvSpPr>
                <p:cNvPr id="14" name="Straight Connector 19461"/>
                <p:cNvSpPr/>
                <p:nvPr/>
              </p:nvSpPr>
              <p:spPr>
                <a:xfrm flipH="1" flipV="1">
                  <a:off x="7905115" y="4903470"/>
                  <a:ext cx="635" cy="1282700"/>
                </a:xfrm>
                <a:prstGeom prst="line">
                  <a:avLst/>
                </a:prstGeom>
                <a:ln w="41275" cap="flat" cmpd="sng">
                  <a:solidFill>
                    <a:srgbClr val="FF0000"/>
                  </a:solidFill>
                  <a:prstDash val="solid"/>
                  <a:round/>
                  <a:headEnd type="none" w="med" len="med"/>
                  <a:tailEnd type="none" w="med" len="med"/>
                </a:ln>
              </p:spPr>
            </p:sp>
            <p:cxnSp>
              <p:nvCxnSpPr>
                <p:cNvPr id="18" name="Straight Connector 10"/>
                <p:cNvCxnSpPr/>
                <p:nvPr/>
              </p:nvCxnSpPr>
              <p:spPr>
                <a:xfrm>
                  <a:off x="7905750" y="6130925"/>
                  <a:ext cx="3602355" cy="1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2"/>
                <p:cNvCxnSpPr/>
                <p:nvPr/>
              </p:nvCxnSpPr>
              <p:spPr>
                <a:xfrm flipV="1">
                  <a:off x="7905750" y="4905375"/>
                  <a:ext cx="3580765" cy="63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 name="Picture 5"/>
              <p:cNvPicPr>
                <a:picLocks noChangeAspect="1"/>
              </p:cNvPicPr>
              <p:nvPr/>
            </p:nvPicPr>
            <p:blipFill>
              <a:blip r:embed="rId2"/>
              <a:stretch>
                <a:fillRect/>
              </a:stretch>
            </p:blipFill>
            <p:spPr>
              <a:xfrm>
                <a:off x="403" y="1345"/>
                <a:ext cx="17050" cy="5184"/>
              </a:xfrm>
              <a:prstGeom prst="rect">
                <a:avLst/>
              </a:prstGeom>
            </p:spPr>
          </p:pic>
          <p:sp>
            <p:nvSpPr>
              <p:cNvPr id="22" name="Rectangle 15"/>
              <p:cNvSpPr/>
              <p:nvPr/>
            </p:nvSpPr>
            <p:spPr>
              <a:xfrm>
                <a:off x="1812" y="5101"/>
                <a:ext cx="15576" cy="674"/>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16"/>
              <p:cNvCxnSpPr/>
              <p:nvPr/>
            </p:nvCxnSpPr>
            <p:spPr>
              <a:xfrm flipV="1">
                <a:off x="6899" y="5435"/>
                <a:ext cx="1006" cy="734"/>
              </a:xfrm>
              <a:prstGeom prst="curvedConnector3">
                <a:avLst>
                  <a:gd name="adj1" fmla="val 9975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5" name="Rectangle 11"/>
            <p:cNvSpPr/>
            <p:nvPr/>
          </p:nvSpPr>
          <p:spPr>
            <a:xfrm>
              <a:off x="7099" y="5435"/>
              <a:ext cx="1469"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16229A"/>
                </a:solidFil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8" name="Title 7"/>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381635" y="1336040"/>
            <a:ext cx="11518900" cy="3882390"/>
            <a:chOff x="601" y="2104"/>
            <a:chExt cx="18140" cy="6114"/>
          </a:xfrm>
        </p:grpSpPr>
        <p:pic>
          <p:nvPicPr>
            <p:cNvPr id="5" name="Picture 2"/>
            <p:cNvPicPr>
              <a:picLocks noChangeAspect="1"/>
            </p:cNvPicPr>
            <p:nvPr/>
          </p:nvPicPr>
          <p:blipFill>
            <a:blip r:embed="rId1"/>
            <a:stretch>
              <a:fillRect/>
            </a:stretch>
          </p:blipFill>
          <p:spPr>
            <a:xfrm>
              <a:off x="601" y="2104"/>
              <a:ext cx="18141" cy="6114"/>
            </a:xfrm>
            <a:prstGeom prst="rect">
              <a:avLst/>
            </a:prstGeom>
          </p:spPr>
        </p:pic>
        <p:sp>
          <p:nvSpPr>
            <p:cNvPr id="6" name="Rectangle 15"/>
            <p:cNvSpPr/>
            <p:nvPr/>
          </p:nvSpPr>
          <p:spPr>
            <a:xfrm>
              <a:off x="1146" y="6154"/>
              <a:ext cx="16168" cy="72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8"/>
            <p:cNvSpPr/>
            <p:nvPr/>
          </p:nvSpPr>
          <p:spPr>
            <a:xfrm>
              <a:off x="3607" y="6552"/>
              <a:ext cx="1591" cy="327"/>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6"/>
            <p:cNvCxnSpPr/>
            <p:nvPr/>
          </p:nvCxnSpPr>
          <p:spPr>
            <a:xfrm flipV="1">
              <a:off x="2723" y="6879"/>
              <a:ext cx="1040" cy="1020"/>
            </a:xfrm>
            <a:prstGeom prst="curvedConnector3">
              <a:avLst>
                <a:gd name="adj1" fmla="val 98501"/>
              </a:avLst>
            </a:prstGeom>
            <a:ln w="63500">
              <a:solidFill>
                <a:srgbClr val="16229A"/>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7"/>
          <p:cNvSpPr txBox="1"/>
          <p:nvPr/>
        </p:nvSpPr>
        <p:spPr>
          <a:xfrm>
            <a:off x="8838682" y="1336099"/>
            <a:ext cx="2311400" cy="36830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2</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iterations</a:t>
            </a:r>
            <a:endParaRPr lang="en-US" altLang="en-US" dirty="0">
              <a:solidFill>
                <a:srgbClr val="EB006B"/>
              </a:solidFill>
              <a:latin typeface="Roboto Medium" panose="02000000000000000000" pitchFamily="2" charset="0"/>
              <a:ea typeface="Roboto Medium" panose="02000000000000000000" pitchFamily="2" charset="0"/>
            </a:endParaRPr>
          </a:p>
        </p:txBody>
      </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10" name="Title 9"/>
          <p:cNvSpPr>
            <a:spLocks noGrp="1"/>
          </p:cNvSpPr>
          <p:nvPr>
            <p:ph type="title"/>
          </p:nvPr>
        </p:nvSpPr>
        <p:spPr>
          <a:xfrm>
            <a:off x="475488" y="348193"/>
            <a:ext cx="10074595" cy="390078"/>
          </a:xfrm>
        </p:spPr>
        <p:txBody>
          <a:bodyPr>
            <a:scene3d>
              <a:camera prst="orthographicFront"/>
              <a:lightRig rig="threePt" dir="t"/>
            </a:scene3d>
          </a:bodyPr>
          <a:lstStyle/>
          <a:p>
            <a:r>
              <a:rPr lang="en-US" b="0" dirty="0">
                <a:solidFill>
                  <a:srgbClr val="16229A"/>
                </a:solidFill>
                <a:latin typeface="Roboto Medium" panose="02000000000000000000" pitchFamily="2" charset="0"/>
                <a:ea typeface="Roboto Medium" panose="02000000000000000000" pitchFamily="2" charset="0"/>
              </a:rPr>
              <a:t>2. </a:t>
            </a:r>
            <a:r>
              <a:rPr lang="en-US" altLang="en-US" b="0" dirty="0">
                <a:solidFill>
                  <a:srgbClr val="16229A"/>
                </a:solidFill>
                <a:latin typeface="Roboto Medium" panose="02000000000000000000" pitchFamily="2" charset="0"/>
                <a:ea typeface="Roboto Medium" panose="02000000000000000000" pitchFamily="2" charset="0"/>
              </a:rPr>
              <a:t>Non-Uniformed</a:t>
            </a:r>
            <a:r>
              <a:rPr lang="en-US" b="0" dirty="0">
                <a:solidFill>
                  <a:srgbClr val="16229A"/>
                </a:solidFill>
                <a:latin typeface="Roboto Medium" panose="02000000000000000000" pitchFamily="2" charset="0"/>
                <a:ea typeface="Roboto Medium" panose="02000000000000000000" pitchFamily="2" charset="0"/>
              </a:rPr>
              <a:t> dat</a:t>
            </a:r>
            <a:r>
              <a:rPr lang="en-US" altLang="en-US" b="0" dirty="0">
                <a:solidFill>
                  <a:srgbClr val="16229A"/>
                </a:solidFill>
                <a:latin typeface="Roboto Medium" panose="02000000000000000000" pitchFamily="2" charset="0"/>
                <a:ea typeface="Roboto Medium" panose="02000000000000000000" pitchFamily="2" charset="0"/>
              </a:rPr>
              <a:t>a</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208915" y="1476375"/>
            <a:ext cx="12018010" cy="3070225"/>
            <a:chOff x="329" y="2325"/>
            <a:chExt cx="18926" cy="4835"/>
          </a:xfrm>
        </p:grpSpPr>
        <p:sp>
          <p:nvSpPr>
            <p:cNvPr id="4" name="Rectangle 13312"/>
            <p:cNvSpPr/>
            <p:nvPr/>
          </p:nvSpPr>
          <p:spPr>
            <a:xfrm>
              <a:off x="461" y="2325"/>
              <a:ext cx="18795" cy="539"/>
            </a:xfrm>
            <a:prstGeom prst="rect">
              <a:avLst/>
            </a:prstGeom>
            <a:solidFill>
              <a:schemeClr val="bg2"/>
            </a:solidFill>
            <a:ln w="18000" cap="flat" cmpd="sng">
              <a:solidFill>
                <a:schemeClr val="bg2"/>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200" dirty="0" err="1">
                  <a:latin typeface="Arial" panose="02080604020202020204" pitchFamily="34" charset="0"/>
                  <a:sym typeface="+mn-ea"/>
                </a:rPr>
                <a:t>			</a:t>
              </a:r>
              <a:r>
                <a:rPr lang="en-US" altLang="en-US" sz="1600" dirty="0" err="1">
                  <a:latin typeface="Roboto Light" panose="02000000000000000000" pitchFamily="2" charset="0"/>
                  <a:ea typeface="Roboto Light" panose="02000000000000000000" pitchFamily="2" charset="0"/>
                  <a:sym typeface="+mn-ea"/>
                </a:rPr>
                <a:t>WITHOUT AQO											WITH AQO</a:t>
              </a:r>
              <a:endParaRPr lang="en-US" altLang="x-none" sz="1600" dirty="0" err="1">
                <a:latin typeface="Roboto Light" panose="02000000000000000000" pitchFamily="2" charset="0"/>
                <a:ea typeface="Roboto Light" panose="02000000000000000000" pitchFamily="2"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rPr>
                <a:t>       </a:t>
              </a:r>
              <a:endParaRPr lang="en-US" altLang="x-none" sz="1200" dirty="0" err="1">
                <a:solidFill>
                  <a:schemeClr val="tx1"/>
                </a:solidFill>
                <a:effectLst>
                  <a:outerShdw blurRad="38100" dist="19050" dir="2700000" algn="tl" rotWithShape="0">
                    <a:schemeClr val="dk1">
                      <a:alpha val="40000"/>
                    </a:schemeClr>
                  </a:outerShdw>
                </a:effectLst>
                <a:latin typeface="Arial" panose="02080604020202020204" pitchFamily="34" charset="0"/>
                <a:sym typeface="+mn-ea"/>
              </a:endParaRPr>
            </a:p>
          </p:txBody>
        </p:sp>
        <p:grpSp>
          <p:nvGrpSpPr>
            <p:cNvPr id="5" name="Группа 4"/>
            <p:cNvGrpSpPr/>
            <p:nvPr/>
          </p:nvGrpSpPr>
          <p:grpSpPr>
            <a:xfrm>
              <a:off x="329" y="3090"/>
              <a:ext cx="18292" cy="4070"/>
              <a:chOff x="126365" y="3332480"/>
              <a:chExt cx="12001500" cy="2459355"/>
            </a:xfrm>
          </p:grpSpPr>
          <p:pic>
            <p:nvPicPr>
              <p:cNvPr id="6" name="Picture 16"/>
              <p:cNvPicPr>
                <a:picLocks noChangeAspect="1"/>
              </p:cNvPicPr>
              <p:nvPr/>
            </p:nvPicPr>
            <p:blipFill>
              <a:blip r:embed="rId1"/>
              <a:stretch>
                <a:fillRect/>
              </a:stretch>
            </p:blipFill>
            <p:spPr>
              <a:xfrm>
                <a:off x="126365" y="3332480"/>
                <a:ext cx="6552565" cy="2438400"/>
              </a:xfrm>
              <a:prstGeom prst="rect">
                <a:avLst/>
              </a:prstGeom>
            </p:spPr>
          </p:pic>
          <p:pic>
            <p:nvPicPr>
              <p:cNvPr id="9" name="Picture 23"/>
              <p:cNvPicPr>
                <a:picLocks noChangeAspect="1"/>
              </p:cNvPicPr>
              <p:nvPr/>
            </p:nvPicPr>
            <p:blipFill>
              <a:blip r:embed="rId2"/>
              <a:stretch>
                <a:fillRect/>
              </a:stretch>
            </p:blipFill>
            <p:spPr>
              <a:xfrm>
                <a:off x="5865495" y="3353435"/>
                <a:ext cx="6262370" cy="2438400"/>
              </a:xfrm>
              <a:prstGeom prst="rect">
                <a:avLst/>
              </a:prstGeom>
            </p:spPr>
          </p:pic>
          <p:sp>
            <p:nvSpPr>
              <p:cNvPr id="11" name="Rectangle 14"/>
              <p:cNvSpPr/>
              <p:nvPr/>
            </p:nvSpPr>
            <p:spPr>
              <a:xfrm>
                <a:off x="393065" y="3584575"/>
                <a:ext cx="11666855" cy="91186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9"/>
              <p:cNvSpPr/>
              <p:nvPr/>
            </p:nvSpPr>
            <p:spPr>
              <a:xfrm>
                <a:off x="8311515" y="5344160"/>
                <a:ext cx="2778760"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0"/>
              <p:cNvSpPr/>
              <p:nvPr/>
            </p:nvSpPr>
            <p:spPr>
              <a:xfrm>
                <a:off x="2013585" y="3789680"/>
                <a:ext cx="2409825" cy="24003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1"/>
              <p:cNvSpPr/>
              <p:nvPr/>
            </p:nvSpPr>
            <p:spPr>
              <a:xfrm>
                <a:off x="1535430" y="5551805"/>
                <a:ext cx="2409825"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p:cNvSpPr/>
              <p:nvPr/>
            </p:nvSpPr>
            <p:spPr>
              <a:xfrm>
                <a:off x="7713345" y="5104130"/>
                <a:ext cx="434721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3" name="Slide Number Placeholder 2"/>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6" name="Picture 6"/>
          <p:cNvPicPr>
            <a:picLocks noChangeAspect="1"/>
          </p:cNvPicPr>
          <p:nvPr/>
        </p:nvPicPr>
        <p:blipFill>
          <a:blip r:embed="rId1"/>
          <a:stretch>
            <a:fillRect/>
          </a:stretch>
        </p:blipFill>
        <p:spPr>
          <a:xfrm>
            <a:off x="2905112" y="3928189"/>
            <a:ext cx="5778525" cy="1899036"/>
          </a:xfrm>
          <a:prstGeom prst="rect">
            <a:avLst/>
          </a:prstGeom>
        </p:spPr>
      </p:pic>
      <p:pic>
        <p:nvPicPr>
          <p:cNvPr id="8" name="Picture 8"/>
          <p:cNvPicPr>
            <a:picLocks noChangeAspect="1"/>
          </p:cNvPicPr>
          <p:nvPr/>
        </p:nvPicPr>
        <p:blipFill>
          <a:blip r:embed="rId2"/>
          <a:stretch>
            <a:fillRect/>
          </a:stretch>
        </p:blipFill>
        <p:spPr>
          <a:xfrm>
            <a:off x="2764583" y="1382322"/>
            <a:ext cx="6426070" cy="2261075"/>
          </a:xfrm>
          <a:prstGeom prst="rect">
            <a:avLst/>
          </a:prstGeom>
        </p:spPr>
      </p:pic>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643894" y="2812379"/>
            <a:ext cx="7958793"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rPr>
              <a:t>How does AQO work?</a:t>
            </a:r>
            <a:endParaRPr lang="en-US" altLang="en-US" sz="5400" b="0" dirty="0">
              <a:solidFill>
                <a:schemeClr val="bg1"/>
              </a:solidFill>
              <a:effectLst/>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solidFill>
                  <a:schemeClr val="tx1"/>
                </a:solidFill>
                <a:latin typeface="Roboto Medium" panose="02000000000000000000" pitchFamily="2" charset="0"/>
                <a:ea typeface="Roboto Medium" panose="02000000000000000000" pitchFamily="2" charset="0"/>
              </a:rPr>
            </a:fld>
            <a:endParaRPr lang="ru-RU" dirty="0">
              <a:solidFill>
                <a:schemeClr val="tx1"/>
              </a:solidFill>
              <a:latin typeface="Roboto Medium" panose="02000000000000000000" pitchFamily="2" charset="0"/>
              <a:ea typeface="Roboto Medium" panose="02000000000000000000" pitchFamily="2" charset="0"/>
            </a:endParaRPr>
          </a:p>
        </p:txBody>
      </p:sp>
      <p:grpSp>
        <p:nvGrpSpPr>
          <p:cNvPr id="3" name="Группа 2"/>
          <p:cNvGrpSpPr/>
          <p:nvPr/>
        </p:nvGrpSpPr>
        <p:grpSpPr>
          <a:xfrm>
            <a:off x="474980" y="1225550"/>
            <a:ext cx="11149965" cy="4359275"/>
            <a:chOff x="61595" y="737870"/>
            <a:chExt cx="11991340" cy="4395470"/>
          </a:xfrm>
        </p:grpSpPr>
        <p:pic>
          <p:nvPicPr>
            <p:cNvPr id="12" name="Picture 5"/>
            <p:cNvPicPr>
              <a:picLocks noChangeAspect="1"/>
            </p:cNvPicPr>
            <p:nvPr/>
          </p:nvPicPr>
          <p:blipFill>
            <a:blip r:embed="rId1"/>
            <a:stretch>
              <a:fillRect/>
            </a:stretch>
          </p:blipFill>
          <p:spPr>
            <a:xfrm>
              <a:off x="61595" y="737870"/>
              <a:ext cx="11991340" cy="4395470"/>
            </a:xfrm>
            <a:prstGeom prst="rect">
              <a:avLst/>
            </a:prstGeom>
          </p:spPr>
        </p:pic>
        <p:sp>
          <p:nvSpPr>
            <p:cNvPr id="14" name="Rectangle 10"/>
            <p:cNvSpPr/>
            <p:nvPr/>
          </p:nvSpPr>
          <p:spPr>
            <a:xfrm>
              <a:off x="342265" y="3103245"/>
              <a:ext cx="9356725" cy="77279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p:cNvSpPr/>
            <p:nvPr/>
          </p:nvSpPr>
          <p:spPr>
            <a:xfrm>
              <a:off x="4386580" y="3365500"/>
              <a:ext cx="717550" cy="21844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
            <p:cNvSpPr/>
            <p:nvPr/>
          </p:nvSpPr>
          <p:spPr>
            <a:xfrm>
              <a:off x="7554595" y="3362960"/>
              <a:ext cx="1051560" cy="22034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p:cNvSpPr/>
            <p:nvPr/>
          </p:nvSpPr>
          <p:spPr>
            <a:xfrm>
              <a:off x="3834130" y="3103245"/>
              <a:ext cx="826770" cy="24003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p:cNvSpPr/>
            <p:nvPr/>
          </p:nvSpPr>
          <p:spPr>
            <a:xfrm>
              <a:off x="7219315" y="3103245"/>
              <a:ext cx="1007110" cy="25781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5"/>
            <p:cNvCxnSpPr/>
            <p:nvPr/>
          </p:nvCxnSpPr>
          <p:spPr>
            <a:xfrm flipV="1">
              <a:off x="4190365" y="3811270"/>
              <a:ext cx="913765" cy="386080"/>
            </a:xfrm>
            <a:prstGeom prst="curvedConnector3">
              <a:avLst>
                <a:gd name="adj1" fmla="val 97567"/>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1"/>
            <p:cNvSpPr/>
            <p:nvPr/>
          </p:nvSpPr>
          <p:spPr>
            <a:xfrm>
              <a:off x="4660900" y="3583305"/>
              <a:ext cx="862965" cy="29337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Box 2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5" name="Text Box 24"/>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sp>
        <p:nvSpPr>
          <p:cNvPr id="6" name="Title 5"/>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grpSp>
        <p:nvGrpSpPr>
          <p:cNvPr id="3" name="Group 2"/>
          <p:cNvGrpSpPr/>
          <p:nvPr/>
        </p:nvGrpSpPr>
        <p:grpSpPr>
          <a:xfrm>
            <a:off x="434975" y="1225550"/>
            <a:ext cx="11106150" cy="4333240"/>
            <a:chOff x="685" y="1930"/>
            <a:chExt cx="17490" cy="6824"/>
          </a:xfrm>
        </p:grpSpPr>
        <p:grpSp>
          <p:nvGrpSpPr>
            <p:cNvPr id="4" name="Группа 3"/>
            <p:cNvGrpSpPr/>
            <p:nvPr/>
          </p:nvGrpSpPr>
          <p:grpSpPr>
            <a:xfrm>
              <a:off x="685" y="1930"/>
              <a:ext cx="17424" cy="6824"/>
              <a:chOff x="102870" y="1149985"/>
              <a:chExt cx="11984355" cy="4351655"/>
            </a:xfrm>
          </p:grpSpPr>
          <p:pic>
            <p:nvPicPr>
              <p:cNvPr id="5" name="Picture 2"/>
              <p:cNvPicPr>
                <a:picLocks noChangeAspect="1"/>
              </p:cNvPicPr>
              <p:nvPr/>
            </p:nvPicPr>
            <p:blipFill>
              <a:blip r:embed="rId1"/>
              <a:stretch>
                <a:fillRect/>
              </a:stretch>
            </p:blipFill>
            <p:spPr>
              <a:xfrm>
                <a:off x="102870" y="1149985"/>
                <a:ext cx="11984355" cy="4351655"/>
              </a:xfrm>
              <a:prstGeom prst="rect">
                <a:avLst/>
              </a:prstGeom>
            </p:spPr>
          </p:pic>
          <p:sp>
            <p:nvSpPr>
              <p:cNvPr id="8" name="Rectangle 10"/>
              <p:cNvSpPr/>
              <p:nvPr/>
            </p:nvSpPr>
            <p:spPr>
              <a:xfrm>
                <a:off x="386080" y="3953510"/>
                <a:ext cx="11018520" cy="80391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p:cNvSpPr/>
              <p:nvPr/>
            </p:nvSpPr>
            <p:spPr>
              <a:xfrm>
                <a:off x="2029460" y="4241165"/>
                <a:ext cx="1109345" cy="228600"/>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15"/>
              <p:cNvCxnSpPr/>
              <p:nvPr/>
            </p:nvCxnSpPr>
            <p:spPr>
              <a:xfrm flipV="1">
                <a:off x="972185" y="4406900"/>
                <a:ext cx="1057275" cy="350520"/>
              </a:xfrm>
              <a:prstGeom prst="curvedConnector3">
                <a:avLst>
                  <a:gd name="adj1" fmla="val -4444"/>
                </a:avLst>
              </a:prstGeom>
              <a:ln w="63500">
                <a:solidFill>
                  <a:srgbClr val="06308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p:nvPr/>
          </p:nvSpPr>
          <p:spPr>
            <a:xfrm>
              <a:off x="14535" y="1964"/>
              <a:ext cx="3640" cy="580"/>
            </a:xfrm>
            <a:prstGeom prst="rect">
              <a:avLst/>
            </a:prstGeom>
            <a:noFill/>
            <a:ln>
              <a:noFill/>
            </a:ln>
          </p:spPr>
          <p:txBody>
            <a:bodyPr wrap="square" rtlCol="0">
              <a:spAutoFit/>
            </a:bodyPr>
            <a:lstStyle/>
            <a:p>
              <a:r>
                <a:rPr lang="en-US" altLang="ru-RU" dirty="0">
                  <a:solidFill>
                    <a:srgbClr val="EB006B"/>
                  </a:solidFill>
                  <a:latin typeface="Roboto Medium" panose="02000000000000000000" pitchFamily="2" charset="0"/>
                  <a:ea typeface="Roboto Medium" panose="02000000000000000000" pitchFamily="2" charset="0"/>
                </a:rPr>
                <a:t>AQO:</a:t>
              </a:r>
              <a:r>
                <a:rPr lang="en-US" altLang="en-US" dirty="0">
                  <a:solidFill>
                    <a:srgbClr val="EB006B"/>
                  </a:solidFill>
                  <a:latin typeface="Roboto Medium" panose="02000000000000000000" pitchFamily="2" charset="0"/>
                  <a:ea typeface="Roboto Medium" panose="02000000000000000000" pitchFamily="2" charset="0"/>
                </a:rPr>
                <a:t>3</a:t>
              </a:r>
              <a:r>
                <a:rPr lang="ru-RU" dirty="0">
                  <a:solidFill>
                    <a:srgbClr val="EB006B"/>
                  </a:solidFill>
                  <a:latin typeface="Roboto Medium" panose="02000000000000000000" pitchFamily="2" charset="0"/>
                  <a:ea typeface="Roboto Medium" panose="02000000000000000000" pitchFamily="2" charset="0"/>
                </a:rPr>
                <a:t> </a:t>
              </a:r>
              <a:r>
                <a:rPr lang="en-US" altLang="en-US" dirty="0">
                  <a:solidFill>
                    <a:srgbClr val="EB006B"/>
                  </a:solidFill>
                  <a:latin typeface="Roboto Medium" panose="02000000000000000000" pitchFamily="2" charset="0"/>
                  <a:ea typeface="Roboto Medium" panose="02000000000000000000" pitchFamily="2" charset="0"/>
                </a:rPr>
                <a:t>iteartions</a:t>
              </a:r>
              <a:endParaRPr lang="en-US" altLang="en-US" dirty="0">
                <a:solidFill>
                  <a:srgbClr val="EB006B"/>
                </a:solidFill>
                <a:latin typeface="Roboto Medium" panose="02000000000000000000" pitchFamily="2" charset="0"/>
                <a:ea typeface="Roboto Medium" panose="02000000000000000000" pitchFamily="2" charset="0"/>
              </a:endParaRPr>
            </a:p>
          </p:txBody>
        </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6" name="Group 5"/>
          <p:cNvGrpSpPr/>
          <p:nvPr/>
        </p:nvGrpSpPr>
        <p:grpSpPr>
          <a:xfrm>
            <a:off x="195580" y="996950"/>
            <a:ext cx="11996420" cy="4490720"/>
            <a:chOff x="308" y="1570"/>
            <a:chExt cx="18892" cy="7072"/>
          </a:xfrm>
        </p:grpSpPr>
        <p:sp>
          <p:nvSpPr>
            <p:cNvPr id="3" name="Rectangle 13312"/>
            <p:cNvSpPr/>
            <p:nvPr/>
          </p:nvSpPr>
          <p:spPr>
            <a:xfrm>
              <a:off x="308" y="1570"/>
              <a:ext cx="18892" cy="1826"/>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indent="0" algn="l"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en-US" sz="20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Without AQO											With AQO</a:t>
              </a:r>
              <a:r>
                <a:rPr lang="en-US" altLang="x-none" sz="24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r>
                <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rPr>
                <a:t>                                          </a:t>
              </a:r>
              <a:endParaRPr lang="en-US" altLang="x-none" sz="2800" dirty="0" err="1">
                <a:solidFill>
                  <a:srgbClr val="000000"/>
                </a:solidFill>
                <a:latin typeface="Roboto Light" panose="02000000000000000000" pitchFamily="2" charset="0"/>
                <a:ea typeface="Roboto Medium" panose="02000000000000000000" pitchFamily="2" charset="0"/>
                <a:cs typeface="Roboto Light" panose="02000000000000000000" pitchFamily="2" charset="0"/>
                <a:sym typeface="+mn-ea"/>
              </a:endParaRPr>
            </a:p>
          </p:txBody>
        </p:sp>
        <p:grpSp>
          <p:nvGrpSpPr>
            <p:cNvPr id="4" name="Группа 3"/>
            <p:cNvGrpSpPr/>
            <p:nvPr/>
          </p:nvGrpSpPr>
          <p:grpSpPr>
            <a:xfrm>
              <a:off x="308" y="2494"/>
              <a:ext cx="18567" cy="6148"/>
              <a:chOff x="81280" y="1900555"/>
              <a:chExt cx="11996420" cy="3295015"/>
            </a:xfrm>
          </p:grpSpPr>
          <p:pic>
            <p:nvPicPr>
              <p:cNvPr id="7" name="Picture 8"/>
              <p:cNvPicPr>
                <a:picLocks noChangeAspect="1"/>
              </p:cNvPicPr>
              <p:nvPr/>
            </p:nvPicPr>
            <p:blipFill>
              <a:blip r:embed="rId1"/>
              <a:stretch>
                <a:fillRect/>
              </a:stretch>
            </p:blipFill>
            <p:spPr>
              <a:xfrm>
                <a:off x="5793740" y="1900555"/>
                <a:ext cx="6283960" cy="2856865"/>
              </a:xfrm>
              <a:prstGeom prst="rect">
                <a:avLst/>
              </a:prstGeom>
            </p:spPr>
          </p:pic>
          <p:pic>
            <p:nvPicPr>
              <p:cNvPr id="10" name="Picture 12"/>
              <p:cNvPicPr>
                <a:picLocks noChangeAspect="1"/>
              </p:cNvPicPr>
              <p:nvPr/>
            </p:nvPicPr>
            <p:blipFill>
              <a:blip r:embed="rId2"/>
              <a:stretch>
                <a:fillRect/>
              </a:stretch>
            </p:blipFill>
            <p:spPr>
              <a:xfrm>
                <a:off x="81280" y="1900555"/>
                <a:ext cx="5712460" cy="3295015"/>
              </a:xfrm>
              <a:prstGeom prst="rect">
                <a:avLst/>
              </a:prstGeom>
            </p:spPr>
          </p:pic>
          <p:sp>
            <p:nvSpPr>
              <p:cNvPr id="11" name="Rectangle 13"/>
              <p:cNvSpPr/>
              <p:nvPr/>
            </p:nvSpPr>
            <p:spPr>
              <a:xfrm>
                <a:off x="255905" y="2129155"/>
                <a:ext cx="11735435" cy="647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p:cNvSpPr/>
              <p:nvPr/>
            </p:nvSpPr>
            <p:spPr>
              <a:xfrm>
                <a:off x="7112635" y="2776855"/>
                <a:ext cx="4878070" cy="454660"/>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6"/>
              <p:cNvSpPr/>
              <p:nvPr/>
            </p:nvSpPr>
            <p:spPr>
              <a:xfrm>
                <a:off x="1744980" y="4322445"/>
                <a:ext cx="3618230" cy="434975"/>
              </a:xfrm>
              <a:prstGeom prst="rect">
                <a:avLst/>
              </a:prstGeom>
              <a:noFill/>
              <a:ln w="38100">
                <a:solidFill>
                  <a:srgbClr val="0070C0"/>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 Box 29"/>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1" name="Text Box 30"/>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Outer Join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4" name="Group 3"/>
          <p:cNvGrpSpPr/>
          <p:nvPr/>
        </p:nvGrpSpPr>
        <p:grpSpPr>
          <a:xfrm>
            <a:off x="131445" y="768985"/>
            <a:ext cx="11948160" cy="5140960"/>
            <a:chOff x="207" y="1211"/>
            <a:chExt cx="18816" cy="8096"/>
          </a:xfrm>
        </p:grpSpPr>
        <p:sp>
          <p:nvSpPr>
            <p:cNvPr id="6" name="Rectangle 13312"/>
            <p:cNvSpPr/>
            <p:nvPr/>
          </p:nvSpPr>
          <p:spPr>
            <a:xfrm>
              <a:off x="207" y="1211"/>
              <a:ext cx="18817" cy="2860"/>
            </a:xfrm>
            <a:prstGeom prst="rect">
              <a:avLst/>
            </a:prstGeom>
            <a:solidFill>
              <a:srgbClr val="FFFFFF"/>
            </a:solidFill>
            <a:ln w="18000" cap="flat" cmpd="sng">
              <a:solidFill>
                <a:schemeClr val="bg2"/>
              </a:solidFill>
              <a:prstDash val="solid"/>
              <a:round/>
              <a:headEnd type="none" w="med" len="med"/>
              <a:tailEnd type="none" w="med" len="med"/>
            </a:ln>
          </p:spPr>
          <p:txBody>
            <a:bodyPr wrap="square" lIns="90000" tIns="46800" rIns="90000" bIns="46800" anchor="t"/>
            <a:lstStyle/>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b="1" dirty="0" err="1">
                  <a:solidFill>
                    <a:srgbClr val="000000"/>
                  </a:solidFill>
                  <a:latin typeface="Roboto Light" panose="02000000000000000000" pitchFamily="2" charset="0"/>
                  <a:cs typeface="Roboto Light" panose="02000000000000000000" pitchFamily="2" charset="0"/>
                  <a:sym typeface="+mn-ea"/>
                </a:rPr>
                <a:t>explain analyze select cname, avg(degree)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from course, student,score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join broke_down_course on </a:t>
              </a:r>
              <a:endParaRPr lang="en-US" altLang="x-none" b="1" dirty="0" err="1">
                <a:solidFill>
                  <a:srgbClr val="000000"/>
                </a:solidFill>
                <a:latin typeface="Roboto Light" panose="02000000000000000000" pitchFamily="2" charset="0"/>
                <a:cs typeface="Roboto Light" panose="02000000000000000000" pitchFamily="2" charset="0"/>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(score.cno=broke_down_course.cno and score.sno=broke_down_course.sno) </a:t>
              </a:r>
              <a:endParaRPr lang="en-US" altLang="x-none" b="1" dirty="0" err="1">
                <a:solidFill>
                  <a:srgbClr val="000000"/>
                </a:solidFill>
                <a:latin typeface="Roboto Light" panose="02000000000000000000" pitchFamily="2" charset="0"/>
                <a:cs typeface="Roboto Light" panose="02000000000000000000" pitchFamily="2" charset="0"/>
                <a:sym typeface="+mn-ea"/>
              </a:endParaRPr>
            </a:p>
            <a:p>
              <a:pPr lvl="3"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b="1" dirty="0" err="1">
                  <a:solidFill>
                    <a:srgbClr val="000000"/>
                  </a:solidFill>
                  <a:latin typeface="Roboto Light" panose="02000000000000000000" pitchFamily="2" charset="0"/>
                  <a:cs typeface="Roboto Light" panose="02000000000000000000" pitchFamily="2" charset="0"/>
                  <a:sym typeface="+mn-ea"/>
                </a:rPr>
                <a:t>	</a:t>
              </a:r>
              <a:r>
                <a:rPr lang="en-US" altLang="x-none" b="1" dirty="0" err="1">
                  <a:solidFill>
                    <a:srgbClr val="000000"/>
                  </a:solidFill>
                  <a:latin typeface="Roboto Light" panose="02000000000000000000" pitchFamily="2" charset="0"/>
                  <a:cs typeface="Roboto Light" panose="02000000000000000000" pitchFamily="2" charset="0"/>
                  <a:sym typeface="+mn-ea"/>
                </a:rPr>
                <a:t>where score.sno = student.sno group by (cname);</a:t>
              </a:r>
              <a:r>
                <a:rPr lang="en-US" altLang="x-none" dirty="0" err="1">
                  <a:solidFill>
                    <a:srgbClr val="000000"/>
                  </a:solidFill>
                  <a:latin typeface="Roboto Light" panose="02000000000000000000" pitchFamily="2" charset="0"/>
                  <a:cs typeface="Roboto Light" panose="02000000000000000000" pitchFamily="2" charset="0"/>
                  <a:sym typeface="+mn-ea"/>
                </a:rPr>
                <a:t>      </a:t>
              </a:r>
              <a:endParaRPr lang="en-US" altLang="x-none" dirty="0" err="1">
                <a:solidFill>
                  <a:srgbClr val="000000"/>
                </a:solidFill>
                <a:latin typeface="Roboto Light" panose="02000000000000000000" pitchFamily="2" charset="0"/>
                <a:cs typeface="Roboto Light" panose="02000000000000000000" pitchFamily="2" charset="0"/>
                <a:sym typeface="+mn-ea"/>
              </a:endParaRPr>
            </a:p>
            <a:p>
              <a:pPr indent="0" algn="ctr"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en-US" b="1" dirty="0" err="1">
                <a:solidFill>
                  <a:schemeClr val="accent1"/>
                </a:solidFill>
                <a:effectLst>
                  <a:outerShdw blurRad="38100" dist="25400" dir="5400000" algn="ctr" rotWithShape="0">
                    <a:srgbClr val="6E747A">
                      <a:alpha val="43000"/>
                    </a:srgbClr>
                  </a:outerShdw>
                </a:effectLst>
                <a:latin typeface="Roboto Light" panose="02000000000000000000" pitchFamily="2" charset="0"/>
                <a:cs typeface="Roboto Light" panose="02000000000000000000" pitchFamily="2" charset="0"/>
                <a:sym typeface="+mn-ea"/>
              </a:endParaRPr>
            </a:p>
          </p:txBody>
        </p:sp>
        <p:grpSp>
          <p:nvGrpSpPr>
            <p:cNvPr id="3" name="Группа 2"/>
            <p:cNvGrpSpPr/>
            <p:nvPr/>
          </p:nvGrpSpPr>
          <p:grpSpPr>
            <a:xfrm>
              <a:off x="2500" y="3789"/>
              <a:ext cx="13250" cy="5518"/>
              <a:chOff x="1532890" y="2341880"/>
              <a:chExt cx="9635490" cy="4012565"/>
            </a:xfrm>
          </p:grpSpPr>
          <p:pic>
            <p:nvPicPr>
              <p:cNvPr id="8" name="Picture 7"/>
              <p:cNvPicPr>
                <a:picLocks noChangeAspect="1"/>
              </p:cNvPicPr>
              <p:nvPr/>
            </p:nvPicPr>
            <p:blipFill>
              <a:blip r:embed="rId1"/>
              <a:stretch>
                <a:fillRect/>
              </a:stretch>
            </p:blipFill>
            <p:spPr>
              <a:xfrm>
                <a:off x="1532890" y="2341880"/>
                <a:ext cx="9500235" cy="4012565"/>
              </a:xfrm>
              <a:prstGeom prst="rect">
                <a:avLst/>
              </a:prstGeom>
            </p:spPr>
          </p:pic>
          <p:sp>
            <p:nvSpPr>
              <p:cNvPr id="13" name="Rectangle 12"/>
              <p:cNvSpPr/>
              <p:nvPr/>
            </p:nvSpPr>
            <p:spPr>
              <a:xfrm>
                <a:off x="3171825" y="5130165"/>
                <a:ext cx="7996555" cy="90106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7725" y="5728335"/>
                <a:ext cx="1198880" cy="30289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20740" y="5130165"/>
                <a:ext cx="1373505" cy="28638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pic>
        <p:nvPicPr>
          <p:cNvPr id="17" name="Picture 16"/>
          <p:cNvPicPr>
            <a:picLocks noChangeAspect="1"/>
          </p:cNvPicPr>
          <p:nvPr/>
        </p:nvPicPr>
        <p:blipFill>
          <a:blip r:embed="rId1"/>
          <a:stretch>
            <a:fillRect/>
          </a:stretch>
        </p:blipFill>
        <p:spPr>
          <a:xfrm>
            <a:off x="517525" y="1090295"/>
            <a:ext cx="10726420" cy="2395220"/>
          </a:xfrm>
          <a:prstGeom prst="rect">
            <a:avLst/>
          </a:prstGeom>
        </p:spPr>
      </p:pic>
      <p:sp>
        <p:nvSpPr>
          <p:cNvPr id="3" name="Rectangle 2"/>
          <p:cNvSpPr/>
          <p:nvPr/>
        </p:nvSpPr>
        <p:spPr>
          <a:xfrm>
            <a:off x="1419860" y="2573655"/>
            <a:ext cx="8688705" cy="827405"/>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197850" y="3089910"/>
            <a:ext cx="1689735" cy="26225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6290" y="2573655"/>
            <a:ext cx="2200910" cy="259715"/>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0" name="Text Box 9"/>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3. The Same Problem On A Difference Scale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latin typeface="Roboto Medium" panose="02000000000000000000" pitchFamily="2" charset="0"/>
                <a:ea typeface="Roboto Medium" panose="02000000000000000000" pitchFamily="2" charset="0"/>
              </a:rPr>
            </a:fld>
            <a:endParaRPr lang="ru-RU" dirty="0">
              <a:latin typeface="Roboto Medium" panose="02000000000000000000" pitchFamily="2" charset="0"/>
              <a:ea typeface="Roboto Medium" panose="02000000000000000000" pitchFamily="2" charset="0"/>
            </a:endParaRPr>
          </a:p>
        </p:txBody>
      </p:sp>
      <p:grpSp>
        <p:nvGrpSpPr>
          <p:cNvPr id="10" name="Group 9"/>
          <p:cNvGrpSpPr/>
          <p:nvPr/>
        </p:nvGrpSpPr>
        <p:grpSpPr>
          <a:xfrm>
            <a:off x="517525" y="1090295"/>
            <a:ext cx="10726420" cy="2395220"/>
            <a:chOff x="815" y="1717"/>
            <a:chExt cx="16892" cy="3772"/>
          </a:xfrm>
        </p:grpSpPr>
        <p:pic>
          <p:nvPicPr>
            <p:cNvPr id="17" name="Picture 16"/>
            <p:cNvPicPr>
              <a:picLocks noChangeAspect="1"/>
            </p:cNvPicPr>
            <p:nvPr/>
          </p:nvPicPr>
          <p:blipFill>
            <a:blip r:embed="rId1"/>
            <a:stretch>
              <a:fillRect/>
            </a:stretch>
          </p:blipFill>
          <p:spPr>
            <a:xfrm>
              <a:off x="815" y="1717"/>
              <a:ext cx="16892" cy="3772"/>
            </a:xfrm>
            <a:prstGeom prst="rect">
              <a:avLst/>
            </a:prstGeom>
          </p:spPr>
        </p:pic>
        <p:sp>
          <p:nvSpPr>
            <p:cNvPr id="3" name="Rectangle 2"/>
            <p:cNvSpPr/>
            <p:nvPr/>
          </p:nvSpPr>
          <p:spPr>
            <a:xfrm>
              <a:off x="2236" y="4053"/>
              <a:ext cx="13683" cy="1303"/>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910" y="4866"/>
              <a:ext cx="2661" cy="413"/>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54" y="4053"/>
              <a:ext cx="3466" cy="409"/>
            </a:xfrm>
            <a:prstGeom prst="rect">
              <a:avLst/>
            </a:prstGeom>
            <a:noFill/>
            <a:ln w="38100">
              <a:solidFill>
                <a:srgbClr val="06308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Box 5"/>
          <p:cNvSpPr txBox="1"/>
          <p:nvPr/>
        </p:nvSpPr>
        <p:spPr>
          <a:xfrm>
            <a:off x="517525" y="3719830"/>
            <a:ext cx="10726420" cy="1198880"/>
          </a:xfrm>
          <a:prstGeom prst="rect">
            <a:avLst/>
          </a:prstGeom>
          <a:noFill/>
        </p:spPr>
        <p:txBody>
          <a:bodyPr wrap="square" rtlCol="0">
            <a:spAutoFit/>
          </a:bodyPr>
          <a:lstStyle/>
          <a:p>
            <a:r>
              <a:rPr lang="en-US" altLang="en-US" dirty="0">
                <a:solidFill>
                  <a:schemeClr val="accent1"/>
                </a:solidFill>
                <a:latin typeface="Roboto Light" panose="02000000000000000000" pitchFamily="2" charset="0"/>
                <a:ea typeface="Roboto Light" panose="02000000000000000000" pitchFamily="2" charset="0"/>
                <a:cs typeface="Roboto Medium" panose="02000000000000000000" pitchFamily="2" charset="0"/>
              </a:rPr>
              <a:t>The Reason: </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The Merge Join rewinds its inner side to the start of the current group of equal keyed tuples if the next outer tuple must be also joined to the same group.</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a:p>
            <a:pPr marL="285750" indent="-285750">
              <a:buFont typeface="Arial" panose="02080604020202020204" pitchFamily="34" charset="0"/>
              <a:buChar char="•"/>
            </a:pPr>
            <a:r>
              <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rPr>
              <a:t>Explain counts those tuples twice.</a:t>
            </a:r>
            <a:endParaRPr lang="en-US" altLang="en-US" dirty="0">
              <a:solidFill>
                <a:schemeClr val="tx1"/>
              </a:solidFill>
              <a:latin typeface="Roboto Light" panose="02000000000000000000" pitchFamily="2" charset="0"/>
              <a:ea typeface="Roboto Light" panose="02000000000000000000" pitchFamily="2" charset="0"/>
              <a:cs typeface="Roboto Medium" panose="02000000000000000000" pitchFamily="2" charset="0"/>
            </a:endParaRPr>
          </a:p>
        </p:txBody>
      </p:sp>
      <p:sp>
        <p:nvSpPr>
          <p:cNvPr id="8" name="Text Box 7"/>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ext Box 8"/>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9" name="Text Box 18"/>
          <p:cNvSpPr txBox="1"/>
          <p:nvPr/>
        </p:nvSpPr>
        <p:spPr>
          <a:xfrm>
            <a:off x="6586855" y="5445125"/>
            <a:ext cx="5314950" cy="368300"/>
          </a:xfrm>
          <a:prstGeom prst="rect">
            <a:avLst/>
          </a:prstGeom>
          <a:noFill/>
        </p:spPr>
        <p:txBody>
          <a:bodyPr wrap="square" rtlCol="0" anchor="t">
            <a:spAutoFit/>
          </a:bodyPr>
          <a:lstStyle/>
          <a:p>
            <a:r>
              <a:rPr lang="en-US" altLang="en-US" b="1" dirty="0">
                <a:latin typeface="Roboto Medium" panose="02000000000000000000" pitchFamily="2" charset="0"/>
                <a:ea typeface="Roboto Medium" panose="02000000000000000000" pitchFamily="2" charset="0"/>
              </a:rPr>
              <a:t>You can find the thread here: </a:t>
            </a:r>
            <a:r>
              <a:rPr lang="en-US" b="1" dirty="0">
                <a:latin typeface="Roboto Medium" panose="02000000000000000000" pitchFamily="2" charset="0"/>
                <a:ea typeface="Roboto Medium" panose="02000000000000000000" pitchFamily="2" charset="0"/>
              </a:rPr>
              <a:t>bit.ly/3yyH6dx</a:t>
            </a:r>
            <a:endParaRPr lang="en-US" b="1" dirty="0">
              <a:latin typeface="Roboto Medium" panose="02000000000000000000" pitchFamily="2" charset="0"/>
              <a:ea typeface="Roboto Medium" panose="02000000000000000000" pitchFamily="2"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err="1">
                <a:solidFill>
                  <a:srgbClr val="16229A"/>
                </a:solidFill>
                <a:latin typeface="Roboto Medium" panose="02000000000000000000" pitchFamily="2" charset="0"/>
                <a:ea typeface="Roboto Medium" panose="02000000000000000000" pitchFamily="2" charset="0"/>
              </a:rPr>
              <a:t>Analysing</a:t>
            </a:r>
            <a:r>
              <a:rPr lang="en-US" altLang="en-US" b="0" dirty="0">
                <a:solidFill>
                  <a:srgbClr val="16229A"/>
                </a:solidFill>
                <a:latin typeface="Roboto Medium" panose="02000000000000000000" pitchFamily="2" charset="0"/>
                <a:ea typeface="Roboto Medium" panose="02000000000000000000" pitchFamily="2" charset="0"/>
              </a:rPr>
              <a:t> with </a:t>
            </a:r>
            <a:r>
              <a:rPr lang="en-US" altLang="en-US" b="0" dirty="0" err="1">
                <a:solidFill>
                  <a:srgbClr val="16229A"/>
                </a:solidFill>
                <a:latin typeface="Roboto Medium" panose="02000000000000000000" pitchFamily="2" charset="0"/>
                <a:ea typeface="Roboto Medium" panose="02000000000000000000" pitchFamily="2" charset="0"/>
              </a:rPr>
              <a:t>aqo_query_stats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4" name="Slide Number Placeholder 3"/>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grpSp>
        <p:nvGrpSpPr>
          <p:cNvPr id="9" name="Group 8"/>
          <p:cNvGrpSpPr/>
          <p:nvPr/>
        </p:nvGrpSpPr>
        <p:grpSpPr>
          <a:xfrm>
            <a:off x="912495" y="1322705"/>
            <a:ext cx="10367010" cy="4512310"/>
            <a:chOff x="1437" y="2083"/>
            <a:chExt cx="16326" cy="7106"/>
          </a:xfrm>
        </p:grpSpPr>
        <p:grpSp>
          <p:nvGrpSpPr>
            <p:cNvPr id="2" name="Группа 1"/>
            <p:cNvGrpSpPr/>
            <p:nvPr/>
          </p:nvGrpSpPr>
          <p:grpSpPr>
            <a:xfrm>
              <a:off x="1437" y="2083"/>
              <a:ext cx="16326" cy="7106"/>
              <a:chOff x="43180" y="737870"/>
              <a:chExt cx="12152630" cy="5289550"/>
            </a:xfrm>
          </p:grpSpPr>
          <p:sp>
            <p:nvSpPr>
              <p:cNvPr id="3" name="Rectangle 10"/>
              <p:cNvSpPr/>
              <p:nvPr/>
            </p:nvSpPr>
            <p:spPr>
              <a:xfrm>
                <a:off x="43180" y="737870"/>
                <a:ext cx="9302115" cy="48323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a:solidFill>
                      <a:schemeClr val="tx1"/>
                    </a:solidFill>
                    <a:latin typeface="Roboto Light" panose="02000000000000000000" pitchFamily="2" charset="0"/>
                    <a:cs typeface="Roboto Light" panose="02000000000000000000" pitchFamily="2" charset="0"/>
                  </a:rPr>
                  <a:t>SELECT * FROM aqo_query_stats \gx</a:t>
                </a:r>
                <a:endParaRPr lang="en-US" altLang="en-US">
                  <a:solidFill>
                    <a:schemeClr val="tx1"/>
                  </a:solidFill>
                  <a:latin typeface="Roboto Light" panose="02000000000000000000" pitchFamily="2" charset="0"/>
                  <a:cs typeface="Roboto Light" panose="02000000000000000000" pitchFamily="2" charset="0"/>
                </a:endParaRPr>
              </a:p>
            </p:txBody>
          </p:sp>
          <p:pic>
            <p:nvPicPr>
              <p:cNvPr id="7" name="Picture 13"/>
              <p:cNvPicPr>
                <a:picLocks noChangeAspect="1"/>
              </p:cNvPicPr>
              <p:nvPr/>
            </p:nvPicPr>
            <p:blipFill>
              <a:blip r:embed="rId1"/>
              <a:stretch>
                <a:fillRect/>
              </a:stretch>
            </p:blipFill>
            <p:spPr>
              <a:xfrm>
                <a:off x="43180" y="1370330"/>
                <a:ext cx="12152630" cy="4657090"/>
              </a:xfrm>
              <a:prstGeom prst="rect">
                <a:avLst/>
              </a:prstGeom>
            </p:spPr>
          </p:pic>
          <p:sp>
            <p:nvSpPr>
              <p:cNvPr id="8" name="Rectangle 14"/>
              <p:cNvSpPr/>
              <p:nvPr/>
            </p:nvSpPr>
            <p:spPr>
              <a:xfrm>
                <a:off x="43815" y="1830070"/>
                <a:ext cx="12105005" cy="468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14"/>
            <p:cNvSpPr/>
            <p:nvPr/>
          </p:nvSpPr>
          <p:spPr>
            <a:xfrm>
              <a:off x="1437" y="4148"/>
              <a:ext cx="16215" cy="628"/>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7"/>
            <p:cNvSpPr/>
            <p:nvPr/>
          </p:nvSpPr>
          <p:spPr>
            <a:xfrm>
              <a:off x="1437" y="4770"/>
              <a:ext cx="16262" cy="630"/>
            </a:xfrm>
            <a:prstGeom prst="rect">
              <a:avLst/>
            </a:prstGeom>
            <a:noFill/>
            <a:ln w="38100"/>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 Box 1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3" name="Text Box 1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Control queries with AQO </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20" name="Picture 16"/>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418303" y="1181816"/>
            <a:ext cx="11177067" cy="3840438"/>
          </a:xfrm>
          <a:prstGeom prst="rect">
            <a:avLst/>
          </a:prstGeom>
          <a:solidFill>
            <a:schemeClr val="bg1"/>
          </a:solidFill>
          <a:ln>
            <a:solidFill>
              <a:schemeClr val="bg1"/>
            </a:solidFill>
          </a:ln>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AQO's storage structure </a:t>
            </a:r>
            <a:endParaRPr lang="en-US" altLang="en-US" b="0" dirty="0">
              <a:solidFill>
                <a:srgbClr val="16229A"/>
              </a:solidFill>
              <a:latin typeface="Roboto Medium" panose="02000000000000000000" pitchFamily="2" charset="0"/>
              <a:ea typeface="Roboto Medium" panose="02000000000000000000" pitchFamily="2" charset="0"/>
            </a:endParaRPr>
          </a:p>
        </p:txBody>
      </p:sp>
      <p:graphicFrame>
        <p:nvGraphicFramePr>
          <p:cNvPr id="3" name="Table 2"/>
          <p:cNvGraphicFramePr/>
          <p:nvPr/>
        </p:nvGraphicFramePr>
        <p:xfrm>
          <a:off x="517358" y="1162735"/>
          <a:ext cx="10738580" cy="4861361"/>
        </p:xfrm>
        <a:graphic>
          <a:graphicData uri="http://schemas.openxmlformats.org/drawingml/2006/table">
            <a:tbl>
              <a:tblPr lastRow="1">
                <a:tableStyleId>{E8034E78-7F5D-4C2E-B375-FC64B27BC917}</a:tableStyleId>
              </a:tblPr>
              <a:tblGrid>
                <a:gridCol w="2750659"/>
                <a:gridCol w="2750082"/>
                <a:gridCol w="2080722"/>
                <a:gridCol w="3157117"/>
              </a:tblGrid>
              <a:tr h="581149">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aqo_data</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aqo_queries</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a:solidFill>
                            <a:schemeClr val="tx1"/>
                          </a:solidFill>
                          <a:effectLst/>
                          <a:latin typeface="Roboto Medium" panose="02000000000000000000" pitchFamily="2" charset="0"/>
                          <a:ea typeface="Roboto Medium" panose="02000000000000000000" pitchFamily="2" charset="0"/>
                        </a:rPr>
                        <a:t>aqo_query_text</a:t>
                      </a:r>
                      <a:endParaRPr lang="en-US" altLang="en-US" sz="160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dirty="0" err="1">
                          <a:solidFill>
                            <a:schemeClr val="tx1"/>
                          </a:solidFill>
                          <a:effectLst/>
                          <a:latin typeface="Roboto Medium" panose="02000000000000000000" pitchFamily="2" charset="0"/>
                          <a:ea typeface="Roboto Medium" panose="02000000000000000000" pitchFamily="2" charset="0"/>
                        </a:rPr>
                        <a:t>aqo_query_stat</a:t>
                      </a:r>
                      <a:endParaRPr lang="en-US" altLang="en-US" sz="1600"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071790">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(Queries)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subspace (Nodes)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NFeatures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Features (</a:t>
                      </a:r>
                      <a:r>
                        <a:rPr lang="en-US" altLang="en-US" sz="1600" dirty="0" err="1">
                          <a:solidFill>
                            <a:schemeClr val="tx1"/>
                          </a:solidFill>
                          <a:effectLst/>
                          <a:latin typeface="Roboto Light" panose="02000000000000000000" pitchFamily="2" charset="0"/>
                          <a:ea typeface="Roboto Light" panose="02000000000000000000" pitchFamily="2" charset="0"/>
                        </a:rPr>
                        <a:t>Selectivities</a:t>
                      </a:r>
                      <a:r>
                        <a:rPr lang="en-US" altLang="en-US" sz="1600" dirty="0">
                          <a:solidFill>
                            <a:schemeClr val="tx1"/>
                          </a:solidFill>
                          <a:effectLst/>
                          <a:latin typeface="Roboto Light" panose="02000000000000000000" pitchFamily="2" charset="0"/>
                          <a:ea typeface="Roboto Light" panose="02000000000000000000" pitchFamily="2" charset="0"/>
                        </a:rPr>
                        <a: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Targets (Rows)</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Oids</a:t>
                      </a:r>
                      <a:r>
                        <a:rPr lang="en-US" altLang="en-US" sz="1600" dirty="0">
                          <a:solidFill>
                            <a:schemeClr val="tx1"/>
                          </a:solidFill>
                          <a:effectLst/>
                          <a:latin typeface="Roboto Light" panose="02000000000000000000" pitchFamily="2" charset="0"/>
                          <a:ea typeface="Roboto Light" panose="02000000000000000000" pitchFamily="2" charset="0"/>
                        </a:rPr>
                        <a:t> of relations</a:t>
                      </a:r>
                      <a:endParaRPr lang="en-US" altLang="en-US" sz="1600" dirty="0">
                        <a:solidFill>
                          <a:schemeClr val="tx1"/>
                        </a:solidFill>
                        <a:effectLst/>
                        <a:latin typeface="Roboto Light" panose="02000000000000000000" pitchFamily="2" charset="0"/>
                        <a:ea typeface="Roboto Light" panose="02000000000000000000" pitchFamily="2" charset="0"/>
                      </a:endParaRPr>
                    </a:p>
                    <a:p>
                      <a:pPr indent="0">
                        <a:buFont typeface="Arial" panose="02080604020202020204" pitchFamily="34" charset="0"/>
                        <a:buNone/>
                      </a:pP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Learn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Use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Feature space (Query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Auto tuning</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hash</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Query text</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lgn="l">
                        <a:buFont typeface="Arial" panose="02080604020202020204" pitchFamily="34" charset="0"/>
                        <a:buChar char="•"/>
                      </a:pP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285750" indent="-285750">
                        <a:buFont typeface="Arial" panose="02080604020202020204" pitchFamily="34" charset="0"/>
                        <a:buChar char="•"/>
                      </a:pPr>
                      <a:r>
                        <a:rPr lang="en-US" altLang="en-US" sz="1600" dirty="0" err="1">
                          <a:solidFill>
                            <a:schemeClr val="tx1"/>
                          </a:solidFill>
                          <a:effectLst/>
                          <a:latin typeface="Roboto Light" panose="02000000000000000000" pitchFamily="2" charset="0"/>
                          <a:ea typeface="Roboto Light" panose="02000000000000000000" pitchFamily="2" charset="0"/>
                        </a:rPr>
                        <a:t>Queryid</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Planning time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Cardinality Error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 AQO</a:t>
                      </a:r>
                      <a:endParaRPr lang="en-US" altLang="en-US" sz="1600" dirty="0">
                        <a:solidFill>
                          <a:schemeClr val="tx1"/>
                        </a:solidFill>
                        <a:effectLst/>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altLang="en-US" sz="1600" dirty="0">
                          <a:solidFill>
                            <a:schemeClr val="tx1"/>
                          </a:solidFill>
                          <a:effectLst/>
                          <a:latin typeface="Roboto Light" panose="02000000000000000000" pitchFamily="2" charset="0"/>
                          <a:ea typeface="Roboto Light" panose="02000000000000000000" pitchFamily="2" charset="0"/>
                        </a:rPr>
                        <a:t>Executions without AQO</a:t>
                      </a:r>
                      <a:endParaRPr lang="en-US" altLang="en-US" sz="1600" dirty="0">
                        <a:solidFill>
                          <a:schemeClr val="tx1"/>
                        </a:solidFill>
                        <a:effectLst/>
                        <a:latin typeface="Roboto Light" panose="02000000000000000000" pitchFamily="2" charset="0"/>
                        <a:ea typeface="Roboto Light"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208422">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t>
                      </a:r>
                      <a:r>
                        <a:rPr lang="en-US" altLang="en-US" sz="1600" b="1" dirty="0" err="1">
                          <a:solidFill>
                            <a:schemeClr val="tx1"/>
                          </a:solidFill>
                          <a:effectLst/>
                          <a:latin typeface="Roboto Medium" panose="02000000000000000000" pitchFamily="2" charset="0"/>
                          <a:ea typeface="Roboto Medium" panose="02000000000000000000" pitchFamily="2" charset="0"/>
                        </a:rPr>
                        <a:t>selectivities</a:t>
                      </a:r>
                      <a:r>
                        <a:rPr lang="en-US" altLang="en-US" sz="1600" b="1" dirty="0">
                          <a:solidFill>
                            <a:schemeClr val="tx1"/>
                          </a:solidFill>
                          <a:effectLst/>
                          <a:latin typeface="Roboto Medium" panose="02000000000000000000" pitchFamily="2" charset="0"/>
                          <a:ea typeface="Roboto Medium" panose="02000000000000000000" pitchFamily="2" charset="0"/>
                        </a:rPr>
                        <a:t> for every query statement and it's number of rows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a:solidFill>
                            <a:schemeClr val="tx1"/>
                          </a:solidFill>
                          <a:effectLst/>
                          <a:latin typeface="Roboto Medium" panose="02000000000000000000" pitchFamily="2" charset="0"/>
                          <a:ea typeface="Roboto Medium" panose="02000000000000000000" pitchFamily="2" charset="0"/>
                        </a:rPr>
                        <a:t>Settings for all known queries</a:t>
                      </a:r>
                      <a:endParaRPr lang="en-US" altLang="en-US" sz="1600" b="1">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It stores all known queries and it's hashes</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US" altLang="en-US" sz="1600" b="1" dirty="0">
                          <a:solidFill>
                            <a:schemeClr val="tx1"/>
                          </a:solidFill>
                          <a:effectLst/>
                          <a:latin typeface="Roboto Medium" panose="02000000000000000000" pitchFamily="2" charset="0"/>
                          <a:ea typeface="Roboto Medium" panose="02000000000000000000" pitchFamily="2" charset="0"/>
                        </a:rPr>
                        <a:t>For analysis of working AQO</a:t>
                      </a:r>
                      <a:endParaRPr lang="en-US" altLang="en-US" sz="1600" b="1" dirty="0">
                        <a:solidFill>
                          <a:schemeClr val="tx1"/>
                        </a:solidFill>
                        <a:effectLst/>
                        <a:latin typeface="Roboto Medium" panose="02000000000000000000" pitchFamily="2" charset="0"/>
                        <a:ea typeface="Roboto Medium" panose="02000000000000000000" pitchFamily="2" charset="0"/>
                      </a:endParaRPr>
                    </a:p>
                  </a:txBody>
                  <a:tcPr marL="83021" marR="83021" marT="41511" marB="41511">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4" name="Text Box 3"/>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3. Examples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6" name="Text Box 5"/>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37671" y="2850411"/>
            <a:ext cx="6011585" cy="1397098"/>
          </a:xfrm>
        </p:spPr>
        <p:txBody>
          <a:bodyPr>
            <a:normAutofit/>
            <a:scene3d>
              <a:camera prst="orthographicFront"/>
              <a:lightRig rig="threePt" dir="t"/>
            </a:scene3d>
          </a:bodyPr>
          <a:lstStyle/>
          <a:p>
            <a:r>
              <a:rPr lang="en-US" altLang="en-US" b="0" dirty="0">
                <a:solidFill>
                  <a:schemeClr val="bg1"/>
                </a:solidFill>
                <a:effectLst/>
                <a:latin typeface="Roboto Medium" panose="02000000000000000000" pitchFamily="2" charset="0"/>
                <a:ea typeface="Roboto Medium" panose="02000000000000000000" pitchFamily="2" charset="0"/>
              </a:rPr>
              <a:t>Testing results</a:t>
            </a:r>
            <a:endParaRPr lang="en-US" altLang="en-US" b="0" dirty="0">
              <a:solidFill>
                <a:schemeClr val="bg1"/>
              </a:solidFill>
              <a:effectLst/>
              <a:latin typeface="Roboto Medium" panose="02000000000000000000" pitchFamily="2" charset="0"/>
              <a:ea typeface="Roboto Medium"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
        <p:nvSpPr>
          <p:cNvPr id="5"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Текст 5"/>
          <p:cNvSpPr>
            <a:spLocks noGrp="1"/>
          </p:cNvSpPr>
          <p:nvPr/>
        </p:nvSpPr>
        <p:spPr>
          <a:xfrm>
            <a:off x="581025" y="1199515"/>
            <a:ext cx="9704705" cy="4009390"/>
          </a:xfrm>
          <a:prstGeom prst="rect">
            <a:avLst/>
          </a:prstGeom>
        </p:spPr>
        <p:txBody>
          <a:bodyPr vert="horz" lIns="0" tIns="0" rIns="0" bIns="0" rtlCol="0"/>
          <a:lstStyle>
            <a:lvl1pPr marL="0" indent="0" algn="l" defTabSz="914400" rtl="0" eaLnBrk="1" latinLnBrk="0" hangingPunct="1">
              <a:lnSpc>
                <a:spcPct val="100000"/>
              </a:lnSpc>
              <a:spcBef>
                <a:spcPts val="1000"/>
              </a:spcBef>
              <a:buFontTx/>
              <a:buNone/>
              <a:defRPr sz="16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endParaRPr lang="en-US" altLang="ru-RU" sz="2400" b="1" dirty="0">
              <a:solidFill>
                <a:schemeClr val="accent1"/>
              </a:solidFill>
              <a:effectLst>
                <a:outerShdw blurRad="38100" dist="25400" dir="5400000" algn="ctr" rotWithShape="0">
                  <a:srgbClr val="6E747A">
                    <a:alpha val="43000"/>
                  </a:srgbClr>
                </a:outerShdw>
              </a:effectLst>
            </a:endParaRPr>
          </a:p>
          <a:p>
            <a:pPr marL="285750" indent="-285750">
              <a:buFont typeface="Arial" panose="02080604020202020204" pitchFamily="34" charset="0"/>
              <a:buChar char="•"/>
            </a:pPr>
            <a:r>
              <a:rPr lang="en-US" altLang="en-US" sz="2400" dirty="0">
                <a:solidFill>
                  <a:schemeClr val="tx1"/>
                </a:solidFill>
                <a:latin typeface="Roboto Light" panose="02000000000000000000" pitchFamily="2" charset="0"/>
                <a:ea typeface="Roboto Light" panose="02000000000000000000" pitchFamily="2" charset="0"/>
              </a:rPr>
              <a:t>set</a:t>
            </a:r>
            <a:r>
              <a:rPr lang="en-US" sz="2400" dirty="0">
                <a:solidFill>
                  <a:schemeClr val="tx1"/>
                </a:solidFill>
                <a:latin typeface="Roboto Light" panose="02000000000000000000" pitchFamily="2" charset="0"/>
                <a:ea typeface="Roboto Light" panose="02000000000000000000" pitchFamily="2" charset="0"/>
              </a:rPr>
              <a:t> of</a:t>
            </a:r>
            <a:r>
              <a:rPr lang="ru-RU" sz="2400" dirty="0">
                <a:solidFill>
                  <a:schemeClr val="tx1"/>
                </a:solidFill>
                <a:latin typeface="Roboto Light" panose="02000000000000000000" pitchFamily="2" charset="0"/>
                <a:ea typeface="Roboto Light" panose="02000000000000000000" pitchFamily="2" charset="0"/>
              </a:rPr>
              <a:t> 113 </a:t>
            </a:r>
            <a:r>
              <a:rPr lang="en-US" altLang="ru-RU" sz="2400" dirty="0">
                <a:solidFill>
                  <a:schemeClr val="tx1"/>
                </a:solidFill>
                <a:latin typeface="Roboto Light" panose="02000000000000000000" pitchFamily="2" charset="0"/>
                <a:ea typeface="Roboto Light" panose="02000000000000000000" pitchFamily="2" charset="0"/>
              </a:rPr>
              <a:t>queries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en-US" sz="2400" dirty="0" err="1">
                <a:solidFill>
                  <a:schemeClr val="tx1"/>
                </a:solidFill>
                <a:latin typeface="Roboto Light" panose="02000000000000000000" pitchFamily="2" charset="0"/>
                <a:ea typeface="Roboto Light" panose="02000000000000000000" pitchFamily="2" charset="0"/>
              </a:rPr>
              <a:t>every query have from</a:t>
            </a:r>
            <a:r>
              <a:rPr lang="ru-RU" sz="2400" dirty="0">
                <a:solidFill>
                  <a:schemeClr val="tx1"/>
                </a:solidFill>
                <a:latin typeface="Roboto Light" panose="02000000000000000000" pitchFamily="2" charset="0"/>
                <a:ea typeface="Roboto Light" panose="02000000000000000000" pitchFamily="2" charset="0"/>
              </a:rPr>
              <a:t> 3 </a:t>
            </a:r>
            <a:r>
              <a:rPr lang="en-US" altLang="ru-RU" sz="2400" dirty="0">
                <a:solidFill>
                  <a:schemeClr val="tx1"/>
                </a:solidFill>
                <a:latin typeface="Roboto Light" panose="02000000000000000000" pitchFamily="2" charset="0"/>
                <a:ea typeface="Roboto Light" panose="02000000000000000000" pitchFamily="2" charset="0"/>
              </a:rPr>
              <a:t>to</a:t>
            </a:r>
            <a:r>
              <a:rPr lang="ru-RU" sz="2400" dirty="0">
                <a:solidFill>
                  <a:schemeClr val="tx1"/>
                </a:solidFill>
                <a:latin typeface="Roboto Light" panose="02000000000000000000" pitchFamily="2" charset="0"/>
                <a:ea typeface="Roboto Light" panose="02000000000000000000" pitchFamily="2" charset="0"/>
              </a:rPr>
              <a:t> 16 </a:t>
            </a:r>
            <a:r>
              <a:rPr lang="en-US" altLang="ru-RU" sz="2400" dirty="0">
                <a:solidFill>
                  <a:schemeClr val="tx1"/>
                </a:solidFill>
                <a:latin typeface="Roboto Light" panose="02000000000000000000" pitchFamily="2" charset="0"/>
                <a:ea typeface="Roboto Light" panose="02000000000000000000" pitchFamily="2" charset="0"/>
              </a:rPr>
              <a:t>joins</a:t>
            </a:r>
            <a:endParaRPr lang="en-US" altLang="ru-RU" sz="2400" dirty="0">
              <a:solidFill>
                <a:schemeClr val="tx1"/>
              </a:solidFill>
              <a:latin typeface="Roboto Light" panose="02000000000000000000" pitchFamily="2" charset="0"/>
              <a:ea typeface="Roboto Light" panose="02000000000000000000" pitchFamily="2" charset="0"/>
            </a:endParaRPr>
          </a:p>
          <a:p>
            <a:pPr marL="285750" indent="-285750">
              <a:buFont typeface="Arial" panose="02080604020202020204" pitchFamily="34" charset="0"/>
              <a:buChar char="•"/>
            </a:pPr>
            <a:r>
              <a:rPr lang="ru-RU" sz="2400" dirty="0">
                <a:solidFill>
                  <a:schemeClr val="tx1"/>
                </a:solidFill>
                <a:latin typeface="Roboto Light" panose="02000000000000000000" pitchFamily="2" charset="0"/>
                <a:ea typeface="Roboto Light" panose="02000000000000000000" pitchFamily="2" charset="0"/>
                <a:sym typeface="+mn-ea"/>
              </a:rPr>
              <a:t>the queries answer the logical questions of a movie lover</a:t>
            </a:r>
            <a:endParaRPr lang="ru-RU" sz="2400" dirty="0">
              <a:solidFill>
                <a:schemeClr val="tx1"/>
              </a:solidFill>
              <a:latin typeface="Roboto Light" panose="02000000000000000000" pitchFamily="2" charset="0"/>
              <a:ea typeface="Roboto Light" panose="02000000000000000000" pitchFamily="2" charset="0"/>
              <a:sym typeface="+mn-ea"/>
            </a:endParaRPr>
          </a:p>
          <a:p>
            <a:pPr marL="285750" indent="-285750">
              <a:buFont typeface="Arial" panose="02080604020202020204" pitchFamily="34" charset="0"/>
              <a:buChar char="•"/>
            </a:pPr>
            <a:r>
              <a:rPr sz="2400" dirty="0">
                <a:solidFill>
                  <a:schemeClr val="tx1"/>
                </a:solidFill>
                <a:latin typeface="Roboto Light" panose="02000000000000000000" pitchFamily="2" charset="0"/>
                <a:ea typeface="Roboto Light" panose="02000000000000000000" pitchFamily="2" charset="0"/>
              </a:rPr>
              <a:t>queries are difficult for the optimizer due to </a:t>
            </a:r>
            <a:br>
              <a:rPr sz="2400" dirty="0">
                <a:solidFill>
                  <a:schemeClr val="tx1"/>
                </a:solidFill>
                <a:latin typeface="Roboto Light" panose="02000000000000000000" pitchFamily="2" charset="0"/>
                <a:ea typeface="Roboto Light" panose="02000000000000000000" pitchFamily="2" charset="0"/>
              </a:rPr>
            </a:br>
            <a:r>
              <a:rPr sz="2400" dirty="0">
                <a:solidFill>
                  <a:schemeClr val="tx1"/>
                </a:solidFill>
                <a:latin typeface="Roboto Light" panose="02000000000000000000" pitchFamily="2" charset="0"/>
                <a:ea typeface="Roboto Light" panose="02000000000000000000" pitchFamily="2" charset="0"/>
              </a:rPr>
              <a:t>the large number of joins and correlations</a:t>
            </a:r>
            <a:endParaRPr sz="240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7" name="Text Box 6"/>
          <p:cNvSpPr txBox="1"/>
          <p:nvPr/>
        </p:nvSpPr>
        <p:spPr>
          <a:xfrm>
            <a:off x="5608320" y="5573395"/>
            <a:ext cx="6016625" cy="368300"/>
          </a:xfrm>
          <a:prstGeom prst="rect">
            <a:avLst/>
          </a:prstGeom>
          <a:noFill/>
        </p:spPr>
        <p:txBody>
          <a:bodyPr wrap="square" rtlCol="0" anchor="t">
            <a:spAutoFit/>
          </a:bodyPr>
          <a:lstStyle/>
          <a:p>
            <a:r>
              <a:rPr lang="en-US" altLang="en-US" b="1"/>
              <a:t>You can find the thread here:  </a:t>
            </a:r>
            <a:r>
              <a:rPr lang="en-US" b="1"/>
              <a:t>bit.ly/4bCE5ru</a:t>
            </a:r>
            <a:endParaRPr lang="en-US" b="1"/>
          </a:p>
        </p:txBody>
      </p:sp>
      <p:sp>
        <p:nvSpPr>
          <p:cNvPr id="9" name="Title 8"/>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b="0" dirty="0">
                <a:solidFill>
                  <a:srgbClr val="16229A"/>
                </a:solidFill>
                <a:latin typeface="Roboto Medium" panose="02000000000000000000" pitchFamily="2" charset="0"/>
                <a:ea typeface="Roboto Medium" panose="02000000000000000000" pitchFamily="2" charset="0"/>
                <a:sym typeface="+mn-ea"/>
              </a:rPr>
              <a:t>Internet Movie Database</a:t>
            </a:r>
            <a:r>
              <a:rPr lang="ru-RU" b="0" dirty="0">
                <a:solidFill>
                  <a:srgbClr val="16229A"/>
                </a:solidFill>
                <a:latin typeface="Roboto Medium" panose="02000000000000000000" pitchFamily="2" charset="0"/>
                <a:ea typeface="Roboto Medium" panose="02000000000000000000" pitchFamily="2" charset="0"/>
                <a:sym typeface="+mn-ea"/>
              </a:rPr>
              <a:t> (IMDB)</a:t>
            </a:r>
            <a:endParaRPr lang="ru-RU"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3" name="Picture 10"/>
          <p:cNvPicPr>
            <a:picLocks noChangeAspect="1"/>
          </p:cNvPicPr>
          <p:nvPr/>
        </p:nvPicPr>
        <p:blipFill>
          <a:blip r:embed="rId1"/>
          <a:stretch>
            <a:fillRect/>
          </a:stretch>
        </p:blipFill>
        <p:spPr>
          <a:xfrm>
            <a:off x="1313815" y="1054735"/>
            <a:ext cx="9372600" cy="4998085"/>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Tests On Join Order Benchmark</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6" name="Text Placeholder 5"/>
          <p:cNvSpPr>
            <a:spLocks noGrp="1"/>
          </p:cNvSpPr>
          <p:nvPr>
            <p:ph type="body" sz="quarter" idx="15"/>
          </p:nvPr>
        </p:nvSpPr>
        <p:spPr>
          <a:xfrm>
            <a:off x="517525" y="925195"/>
            <a:ext cx="10799445" cy="5209540"/>
          </a:xfrm>
        </p:spPr>
        <p:txBody>
          <a:bodyPr>
            <a:normAutofit/>
          </a:bodyPr>
          <a:lstStyle/>
          <a:p>
            <a:pPr algn="just"/>
            <a:r>
              <a:rPr lang="en-US" altLang="ru-RU" sz="2400" b="0" dirty="0">
                <a:solidFill>
                  <a:schemeClr val="accent1"/>
                </a:solidFill>
                <a:latin typeface="Roboto Light" panose="02000000000000000000" pitchFamily="2" charset="0"/>
                <a:cs typeface="Roboto Light" panose="02000000000000000000" pitchFamily="2" charset="0"/>
                <a:sym typeface="+mn-ea"/>
              </a:rPr>
              <a:t>main parameters on all stages:</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just">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random</a:t>
            </a:r>
            <a:r>
              <a:rPr lang="en-US" sz="2400" b="0" dirty="0">
                <a:solidFill>
                  <a:schemeClr val="tx1"/>
                </a:solidFill>
                <a:latin typeface="Roboto Light" panose="02000000000000000000" pitchFamily="2" charset="0"/>
                <a:cs typeface="Roboto Light" panose="02000000000000000000" pitchFamily="2" charset="0"/>
                <a:sym typeface="+mn-ea"/>
              </a:rPr>
              <a:t>/</a:t>
            </a:r>
            <a:r>
              <a:rPr lang="ru-RU" sz="2400" b="0" dirty="0" err="1">
                <a:solidFill>
                  <a:schemeClr val="tx1"/>
                </a:solidFill>
                <a:latin typeface="Roboto Light" panose="02000000000000000000" pitchFamily="2" charset="0"/>
                <a:cs typeface="Roboto Light" panose="02000000000000000000" pitchFamily="2" charset="0"/>
                <a:sym typeface="+mn-ea"/>
              </a:rPr>
              <a:t>seq_page_cost</a:t>
            </a:r>
            <a:r>
              <a:rPr lang="ru-RU" sz="2400" b="0" dirty="0">
                <a:solidFill>
                  <a:schemeClr val="tx1"/>
                </a:solidFill>
                <a:latin typeface="Roboto Light" panose="02000000000000000000" pitchFamily="2" charset="0"/>
                <a:cs typeface="Roboto Light" panose="02000000000000000000" pitchFamily="2" charset="0"/>
                <a:sym typeface="+mn-ea"/>
              </a:rPr>
              <a:t> = 1</a:t>
            </a:r>
            <a:endParaRPr lang="ru-RU" sz="2400" b="0" dirty="0">
              <a:solidFill>
                <a:schemeClr val="tx1"/>
              </a:solidFill>
              <a:latin typeface="Roboto Light" panose="02000000000000000000" pitchFamily="2" charset="0"/>
              <a:cs typeface="Roboto Light" panose="02000000000000000000" pitchFamily="2" charset="0"/>
              <a:sym typeface="+mn-ea"/>
            </a:endParaRPr>
          </a:p>
          <a:p>
            <a:pPr marL="457200" indent="-457200" algn="l">
              <a:buFont typeface="Arial" panose="02080604020202020204" pitchFamily="34" charset="0"/>
              <a:buChar char="•"/>
            </a:pPr>
            <a:r>
              <a:rPr lang="ru-RU" sz="2400" b="0" dirty="0" err="1">
                <a:solidFill>
                  <a:schemeClr val="tx1"/>
                </a:solidFill>
                <a:latin typeface="Roboto Light" panose="02000000000000000000" pitchFamily="2" charset="0"/>
                <a:cs typeface="Roboto Light" panose="02000000000000000000" pitchFamily="2" charset="0"/>
                <a:sym typeface="+mn-ea"/>
              </a:rPr>
              <a:t>from</a:t>
            </a:r>
            <a:r>
              <a:rPr lang="en-US" altLang="ru-RU" sz="2400" b="0" dirty="0">
                <a:solidFill>
                  <a:schemeClr val="tx1"/>
                </a:solidFill>
                <a:latin typeface="Roboto Light" panose="02000000000000000000" pitchFamily="2" charset="0"/>
                <a:cs typeface="Roboto Light" panose="02000000000000000000" pitchFamily="2" charset="0"/>
                <a:sym typeface="+mn-ea"/>
              </a:rPr>
              <a:t>/join</a:t>
            </a:r>
            <a:r>
              <a:rPr lang="ru-RU" sz="2400" b="0" dirty="0">
                <a:solidFill>
                  <a:schemeClr val="tx1"/>
                </a:solidFill>
                <a:latin typeface="Roboto Light" panose="02000000000000000000" pitchFamily="2" charset="0"/>
                <a:cs typeface="Roboto Light" panose="02000000000000000000" pitchFamily="2" charset="0"/>
                <a:sym typeface="+mn-ea"/>
              </a:rPr>
              <a:t>_</a:t>
            </a:r>
            <a:r>
              <a:rPr lang="ru-RU" sz="2400" b="0" dirty="0" err="1">
                <a:solidFill>
                  <a:schemeClr val="tx1"/>
                </a:solidFill>
                <a:latin typeface="Roboto Light" panose="02000000000000000000" pitchFamily="2" charset="0"/>
                <a:cs typeface="Roboto Light" panose="02000000000000000000" pitchFamily="2" charset="0"/>
                <a:sym typeface="+mn-ea"/>
              </a:rPr>
              <a:t>collapse_limit</a:t>
            </a:r>
            <a:r>
              <a:rPr lang="ru-RU" sz="2400" b="0" dirty="0">
                <a:solidFill>
                  <a:schemeClr val="tx1"/>
                </a:solidFill>
                <a:latin typeface="Roboto Light" panose="02000000000000000000" pitchFamily="2" charset="0"/>
                <a:cs typeface="Roboto Light" panose="02000000000000000000" pitchFamily="2" charset="0"/>
                <a:sym typeface="+mn-ea"/>
              </a:rPr>
              <a:t> = </a:t>
            </a:r>
            <a:r>
              <a:rPr lang="en-US" altLang="ru-RU" sz="2400" b="0" dirty="0">
                <a:solidFill>
                  <a:schemeClr val="tx1"/>
                </a:solidFill>
                <a:latin typeface="Roboto Light" panose="02000000000000000000" pitchFamily="2" charset="0"/>
                <a:cs typeface="Roboto Light" panose="02000000000000000000" pitchFamily="2" charset="0"/>
                <a:sym typeface="+mn-ea"/>
              </a:rPr>
              <a:t>4</a:t>
            </a:r>
            <a:endParaRPr lang="ru-RU" sz="2400" b="0" dirty="0">
              <a:solidFill>
                <a:schemeClr val="tx1"/>
              </a:solidFill>
              <a:latin typeface="Roboto Light" panose="02000000000000000000" pitchFamily="2" charset="0"/>
              <a:cs typeface="Roboto Light" panose="02000000000000000000" pitchFamily="2" charset="0"/>
              <a:sym typeface="+mn-ea"/>
            </a:endParaRPr>
          </a:p>
          <a:p>
            <a:pPr algn="just">
              <a:buFont typeface="Arial" panose="02080604020202020204" pitchFamily="34" charset="0"/>
            </a:pPr>
            <a:r>
              <a:rPr lang="en-US" altLang="ru-RU" sz="2400" b="0" dirty="0">
                <a:solidFill>
                  <a:schemeClr val="accent1"/>
                </a:solidFill>
                <a:latin typeface="Roboto Light" panose="02000000000000000000" pitchFamily="2" charset="0"/>
                <a:cs typeface="Roboto Light" panose="02000000000000000000" pitchFamily="2" charset="0"/>
              </a:rPr>
              <a:t>parameters on learning stage: </a:t>
            </a:r>
            <a:endParaRPr lang="en-US" altLang="ru-RU" sz="2400" b="0" dirty="0">
              <a:solidFill>
                <a:schemeClr val="tx1"/>
              </a:solidFill>
              <a:latin typeface="Roboto Light" panose="02000000000000000000" pitchFamily="2" charset="0"/>
              <a:cs typeface="Roboto Light" panose="02000000000000000000" pitchFamily="2" charset="0"/>
            </a:endParaRPr>
          </a:p>
          <a:p>
            <a:pPr marL="342900" indent="-342900" algn="just">
              <a:buFont typeface="Arial" panose="02080604020202020204" pitchFamily="34" charset="0"/>
              <a:buChar char="•"/>
            </a:pPr>
            <a:r>
              <a:rPr lang="en-US" altLang="ru-RU" sz="2400" b="0" dirty="0">
                <a:solidFill>
                  <a:schemeClr val="tx1"/>
                </a:solidFill>
                <a:latin typeface="Roboto Light" panose="02000000000000000000" pitchFamily="2" charset="0"/>
                <a:cs typeface="Roboto Light" panose="02000000000000000000" pitchFamily="2" charset="0"/>
              </a:rPr>
              <a:t>disable parallelism</a:t>
            </a:r>
            <a:endParaRPr lang="en-US" altLang="ru-RU" sz="2400" b="0" dirty="0">
              <a:solidFill>
                <a:schemeClr val="tx1"/>
              </a:solidFill>
              <a:latin typeface="Roboto Light" panose="02000000000000000000" pitchFamily="2" charset="0"/>
              <a:cs typeface="Roboto Light" panose="02000000000000000000" pitchFamily="2" charset="0"/>
            </a:endParaRPr>
          </a:p>
          <a:p>
            <a:pPr algn="just">
              <a:buFont typeface="Arial" panose="02080604020202020204" pitchFamily="34" charset="0"/>
            </a:pPr>
            <a:r>
              <a:rPr lang="en-US" altLang="en-US" sz="2400" b="0" dirty="0">
                <a:solidFill>
                  <a:schemeClr val="accent1"/>
                </a:solidFill>
                <a:latin typeface="Roboto Light" panose="02000000000000000000" pitchFamily="2" charset="0"/>
                <a:cs typeface="Roboto Light" panose="02000000000000000000" pitchFamily="2" charset="0"/>
                <a:sym typeface="+mn-ea"/>
              </a:rPr>
              <a:t>disabled frozen stages</a:t>
            </a:r>
            <a:r>
              <a:rPr lang="en-US" altLang="ru-RU" sz="2400" b="0" dirty="0">
                <a:solidFill>
                  <a:schemeClr val="accent1"/>
                </a:solidFill>
                <a:latin typeface="Roboto Light" panose="02000000000000000000" pitchFamily="2" charset="0"/>
                <a:cs typeface="Roboto Light" panose="02000000000000000000" pitchFamily="2" charset="0"/>
                <a:sym typeface="+mn-ea"/>
              </a:rPr>
              <a:t>: </a:t>
            </a:r>
            <a:endParaRPr lang="en-US" altLang="ru-RU" sz="2400" b="0" dirty="0">
              <a:solidFill>
                <a:schemeClr val="tx1"/>
              </a:solidFill>
              <a:latin typeface="Roboto Light" panose="02000000000000000000" pitchFamily="2" charset="0"/>
              <a:cs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cs typeface="Roboto Light" panose="02000000000000000000" pitchFamily="2" charset="0"/>
                <a:sym typeface="+mn-ea"/>
              </a:rPr>
              <a:t>en</a:t>
            </a:r>
            <a:r>
              <a:rPr lang="en-US" altLang="ru-RU" sz="2400" b="0" dirty="0">
                <a:solidFill>
                  <a:schemeClr val="tx1"/>
                </a:solidFill>
                <a:latin typeface="Roboto Light" panose="02000000000000000000" pitchFamily="2" charset="0"/>
                <a:cs typeface="Roboto Light" panose="02000000000000000000" pitchFamily="2" charset="0"/>
                <a:sym typeface="+mn-ea"/>
              </a:rPr>
              <a:t>able parallelism</a:t>
            </a:r>
            <a:endParaRPr lang="ru-RU" sz="2400" dirty="0">
              <a:solidFill>
                <a:schemeClr val="tx1"/>
              </a:solidFill>
              <a:latin typeface="Roboto Light" panose="02000000000000000000" pitchFamily="2" charset="0"/>
              <a:cs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B results in disabled mode"/>
          <p:cNvPicPr>
            <a:picLocks noChangeAspect="1"/>
          </p:cNvPicPr>
          <p:nvPr/>
        </p:nvPicPr>
        <p:blipFill>
          <a:blip r:embed="rId1"/>
          <a:stretch>
            <a:fillRect/>
          </a:stretch>
        </p:blipFill>
        <p:spPr>
          <a:xfrm>
            <a:off x="475615" y="1115060"/>
            <a:ext cx="11028045" cy="4627880"/>
          </a:xfrm>
          <a:prstGeom prst="rect">
            <a:avLst/>
          </a:prstGeom>
        </p:spPr>
      </p:pic>
      <p:sp>
        <p:nvSpPr>
          <p:cNvPr id="5" name="Title 4"/>
          <p:cNvSpPr>
            <a:spLocks noGrp="1"/>
          </p:cNvSpPr>
          <p:nvPr>
            <p:ph type="title"/>
          </p:nvPr>
        </p:nvSpPr>
        <p:spPr>
          <a:xfrm>
            <a:off x="475488" y="348193"/>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Disabled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11" name="Text Box 3"/>
          <p:cNvSpPr txBox="1"/>
          <p:nvPr/>
        </p:nvSpPr>
        <p:spPr>
          <a:xfrm>
            <a:off x="5381625" y="5394960"/>
            <a:ext cx="1212850" cy="328930"/>
          </a:xfrm>
          <a:prstGeom prst="rect">
            <a:avLst/>
          </a:prstGeom>
          <a:noFill/>
        </p:spPr>
        <p:txBody>
          <a:bodyPr wrap="square" rtlCol="0">
            <a:spAutoFit/>
          </a:bodyPr>
          <a:lstStyle/>
          <a:p>
            <a:r>
              <a:rPr lang="en-US" altLang="en-US" dirty="0">
                <a:latin typeface="Roboto Medium" panose="02000000000000000000" pitchFamily="2" charset="0"/>
                <a:ea typeface="Roboto Medium" panose="02000000000000000000" pitchFamily="2" charset="0"/>
              </a:rPr>
              <a:t>queries</a:t>
            </a:r>
            <a:endParaRPr lang="en-US" altLang="en-US" dirty="0">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0" name="Text Box 7"/>
          <p:cNvSpPr txBox="1"/>
          <p:nvPr/>
        </p:nvSpPr>
        <p:spPr>
          <a:xfrm>
            <a:off x="1218048" y="1739011"/>
            <a:ext cx="1693828" cy="294050"/>
          </a:xfrm>
          <a:prstGeom prst="rect">
            <a:avLst/>
          </a:prstGeom>
          <a:noFill/>
        </p:spPr>
        <p:txBody>
          <a:bodyPr vert="horz" wrap="square" rtlCol="0">
            <a:spAutoFit/>
          </a:bodyPr>
          <a:lstStyle/>
          <a:p>
            <a:r>
              <a:rPr lang="en-US" altLang="en-US">
                <a:latin typeface="Roboto Medium" panose="02000000000000000000" pitchFamily="2" charset="0"/>
                <a:ea typeface="Roboto Medium" panose="02000000000000000000" pitchFamily="2" charset="0"/>
              </a:rPr>
              <a:t>execution time</a:t>
            </a:r>
            <a:endParaRPr lang="en-US" altLang="en-US">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Group 13"/>
          <p:cNvGrpSpPr/>
          <p:nvPr/>
        </p:nvGrpSpPr>
        <p:grpSpPr>
          <a:xfrm>
            <a:off x="664210" y="647700"/>
            <a:ext cx="11338560" cy="5951855"/>
            <a:chOff x="1046" y="1020"/>
            <a:chExt cx="17856" cy="9373"/>
          </a:xfrm>
        </p:grpSpPr>
        <p:pic>
          <p:nvPicPr>
            <p:cNvPr id="9" name="Picture 8" descr="chart (5)"/>
            <p:cNvPicPr>
              <a:picLocks noChangeAspect="1"/>
            </p:cNvPicPr>
            <p:nvPr/>
          </p:nvPicPr>
          <p:blipFill>
            <a:blip r:embed="rId1"/>
            <a:stretch>
              <a:fillRect/>
            </a:stretch>
          </p:blipFill>
          <p:spPr>
            <a:xfrm>
              <a:off x="1046" y="1020"/>
              <a:ext cx="17856" cy="3563"/>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sp>
          <p:nvSpPr>
            <p:cNvPr id="6" name="Text Box 5"/>
            <p:cNvSpPr txBox="1"/>
            <p:nvPr/>
          </p:nvSpPr>
          <p:spPr>
            <a:xfrm>
              <a:off x="1780" y="1162"/>
              <a:ext cx="3664" cy="580"/>
            </a:xfrm>
            <a:prstGeom prst="rect">
              <a:avLst/>
            </a:prstGeom>
            <a:noFill/>
          </p:spPr>
          <p:txBody>
            <a:bodyPr wrap="square" rtlCol="0">
              <a:spAutoFit/>
            </a:bodyPr>
            <a:p>
              <a:r>
                <a:rPr lang="en-US" altLang="en-US"/>
                <a:t>cardinality error</a:t>
              </a:r>
              <a:endParaRPr lang="en-US" altLang="en-US"/>
            </a:p>
          </p:txBody>
        </p:sp>
        <p:sp>
          <p:nvSpPr>
            <p:cNvPr id="4" name="Text Box 3"/>
            <p:cNvSpPr txBox="1"/>
            <p:nvPr/>
          </p:nvSpPr>
          <p:spPr>
            <a:xfrm>
              <a:off x="2104" y="4003"/>
              <a:ext cx="3341" cy="580"/>
            </a:xfrm>
            <a:prstGeom prst="rect">
              <a:avLst/>
            </a:prstGeom>
            <a:noFill/>
          </p:spPr>
          <p:txBody>
            <a:bodyPr vert="horz" wrap="square" rtlCol="0">
              <a:spAutoFit/>
            </a:bodyPr>
            <a:p>
              <a:r>
                <a:rPr lang="en-US" altLang="en-US"/>
                <a:t>execution time</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pic>
        <p:nvPicPr>
          <p:cNvPr id="7" name="Picture 6" descr="chart"/>
          <p:cNvPicPr>
            <a:picLocks noChangeAspect="1"/>
          </p:cNvPicPr>
          <p:nvPr/>
        </p:nvPicPr>
        <p:blipFill>
          <a:blip r:embed="rId2"/>
          <a:stretch>
            <a:fillRect/>
          </a:stretch>
        </p:blipFill>
        <p:spPr>
          <a:xfrm>
            <a:off x="517525" y="2541905"/>
            <a:ext cx="11339195" cy="3963035"/>
          </a:xfrm>
          <a:prstGeom prst="rect">
            <a:avLst/>
          </a:prstGeom>
        </p:spPr>
      </p:pic>
      <p:sp>
        <p:nvSpPr>
          <p:cNvPr id="15" name="Text Box 14"/>
          <p:cNvSpPr txBox="1"/>
          <p:nvPr/>
        </p:nvSpPr>
        <p:spPr>
          <a:xfrm>
            <a:off x="1463040" y="2668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48970"/>
            <a:ext cx="11480800" cy="5950585"/>
            <a:chOff x="821" y="1022"/>
            <a:chExt cx="18080" cy="9371"/>
          </a:xfrm>
        </p:grpSpPr>
        <p:pic>
          <p:nvPicPr>
            <p:cNvPr id="10" name="Picture 9" descr="chart (6)"/>
            <p:cNvPicPr>
              <a:picLocks noChangeAspect="1"/>
            </p:cNvPicPr>
            <p:nvPr/>
          </p:nvPicPr>
          <p:blipFill>
            <a:blip r:embed="rId1"/>
            <a:stretch>
              <a:fillRect/>
            </a:stretch>
          </p:blipFill>
          <p:spPr>
            <a:xfrm>
              <a:off x="1051" y="1022"/>
              <a:ext cx="17850" cy="3562"/>
            </a:xfrm>
            <a:prstGeom prst="rect">
              <a:avLst/>
            </a:prstGeom>
          </p:spPr>
        </p:pic>
        <p:pic>
          <p:nvPicPr>
            <p:cNvPr id="7" name="Picture 6" descr="chart (2)"/>
            <p:cNvPicPr>
              <a:picLocks noChangeAspect="1"/>
            </p:cNvPicPr>
            <p:nvPr/>
          </p:nvPicPr>
          <p:blipFill>
            <a:blip r:embed="rId2"/>
            <a:stretch>
              <a:fillRect/>
            </a:stretch>
          </p:blipFill>
          <p:spPr>
            <a:xfrm>
              <a:off x="821" y="4000"/>
              <a:ext cx="17856" cy="6244"/>
            </a:xfrm>
            <a:prstGeom prst="rect">
              <a:avLst/>
            </a:prstGeom>
          </p:spPr>
        </p:pic>
        <p:sp>
          <p:nvSpPr>
            <p:cNvPr id="2" name="Text Box 1"/>
            <p:cNvSpPr txBox="1"/>
            <p:nvPr/>
          </p:nvSpPr>
          <p:spPr>
            <a:xfrm>
              <a:off x="8370" y="9813"/>
              <a:ext cx="2140" cy="580"/>
            </a:xfrm>
            <a:prstGeom prst="rect">
              <a:avLst/>
            </a:prstGeom>
            <a:noFill/>
          </p:spPr>
          <p:txBody>
            <a:bodyPr wrap="square" rtlCol="0">
              <a:spAutoFit/>
            </a:bodyPr>
            <a:p>
              <a:r>
                <a:rPr lang="en-US" altLang="en-US"/>
                <a:t>queries</a:t>
              </a:r>
              <a:endParaRPr lang="en-US" altLang="en-US"/>
            </a:p>
          </p:txBody>
        </p:sp>
      </p:gr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1" name="Text Box 10"/>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rt (2)"/>
          <p:cNvPicPr>
            <a:picLocks noChangeAspect="1"/>
          </p:cNvPicPr>
          <p:nvPr/>
        </p:nvPicPr>
        <p:blipFill>
          <a:blip r:embed="rId1"/>
          <a:stretch>
            <a:fillRect/>
          </a:stretch>
        </p:blipFill>
        <p:spPr>
          <a:xfrm>
            <a:off x="521335" y="2540000"/>
            <a:ext cx="11338560" cy="3964940"/>
          </a:xfrm>
          <a:prstGeom prst="rect">
            <a:avLst/>
          </a:prstGeom>
        </p:spPr>
      </p:pic>
      <p:grpSp>
        <p:nvGrpSpPr>
          <p:cNvPr id="14" name="Group 13"/>
          <p:cNvGrpSpPr/>
          <p:nvPr/>
        </p:nvGrpSpPr>
        <p:grpSpPr>
          <a:xfrm>
            <a:off x="517525" y="648970"/>
            <a:ext cx="11492230" cy="5854700"/>
            <a:chOff x="815" y="1022"/>
            <a:chExt cx="18098" cy="9220"/>
          </a:xfrm>
        </p:grpSpPr>
        <p:pic>
          <p:nvPicPr>
            <p:cNvPr id="12" name="Picture 11" descr="chart (8)"/>
            <p:cNvPicPr>
              <a:picLocks noChangeAspect="1"/>
            </p:cNvPicPr>
            <p:nvPr/>
          </p:nvPicPr>
          <p:blipFill>
            <a:blip r:embed="rId2"/>
            <a:stretch>
              <a:fillRect/>
            </a:stretch>
          </p:blipFill>
          <p:spPr>
            <a:xfrm>
              <a:off x="1051" y="1022"/>
              <a:ext cx="17862" cy="3581"/>
            </a:xfrm>
            <a:prstGeom prst="rect">
              <a:avLst/>
            </a:prstGeom>
          </p:spPr>
        </p:pic>
        <p:pic>
          <p:nvPicPr>
            <p:cNvPr id="2" name="Picture 1" descr="chart (4)"/>
            <p:cNvPicPr>
              <a:picLocks noChangeAspect="1"/>
            </p:cNvPicPr>
            <p:nvPr/>
          </p:nvPicPr>
          <p:blipFill>
            <a:blip r:embed="rId3"/>
            <a:stretch>
              <a:fillRect/>
            </a:stretch>
          </p:blipFill>
          <p:spPr>
            <a:xfrm>
              <a:off x="815" y="4000"/>
              <a:ext cx="17862" cy="6243"/>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11" name="Title 10"/>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9765"/>
            <a:ext cx="11489690" cy="5844540"/>
            <a:chOff x="821" y="1039"/>
            <a:chExt cx="18094" cy="9204"/>
          </a:xfrm>
        </p:grpSpPr>
        <p:pic>
          <p:nvPicPr>
            <p:cNvPr id="11" name="Picture 10" descr="chart (10)"/>
            <p:cNvPicPr>
              <a:picLocks noChangeAspect="1"/>
            </p:cNvPicPr>
            <p:nvPr/>
          </p:nvPicPr>
          <p:blipFill>
            <a:blip r:embed="rId1"/>
            <a:stretch>
              <a:fillRect/>
            </a:stretch>
          </p:blipFill>
          <p:spPr>
            <a:xfrm>
              <a:off x="1051" y="1039"/>
              <a:ext cx="17865" cy="3971"/>
            </a:xfrm>
            <a:prstGeom prst="rect">
              <a:avLst/>
            </a:prstGeom>
          </p:spPr>
        </p:pic>
        <p:pic>
          <p:nvPicPr>
            <p:cNvPr id="7" name="Picture 6" descr="chart (17)"/>
            <p:cNvPicPr>
              <a:picLocks noChangeAspect="1"/>
            </p:cNvPicPr>
            <p:nvPr/>
          </p:nvPicPr>
          <p:blipFill>
            <a:blip r:embed="rId2"/>
            <a:stretch>
              <a:fillRect/>
            </a:stretch>
          </p:blipFill>
          <p:spPr>
            <a:xfrm>
              <a:off x="821" y="4001"/>
              <a:ext cx="17865" cy="6242"/>
            </a:xfrm>
            <a:prstGeom prst="rect">
              <a:avLst/>
            </a:prstGeom>
          </p:spPr>
        </p:pic>
      </p:grpSp>
      <p:sp>
        <p:nvSpPr>
          <p:cNvPr id="2" name="Text Box 1"/>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3" name="Slide Number Placeholder 2"/>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5" name="Text Box 4"/>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521335" y="658495"/>
            <a:ext cx="11493500" cy="5845810"/>
            <a:chOff x="821" y="1037"/>
            <a:chExt cx="18100" cy="9206"/>
          </a:xfrm>
        </p:grpSpPr>
        <p:pic>
          <p:nvPicPr>
            <p:cNvPr id="11" name="Picture 10" descr="chart (3)"/>
            <p:cNvPicPr>
              <a:picLocks noChangeAspect="1"/>
            </p:cNvPicPr>
            <p:nvPr/>
          </p:nvPicPr>
          <p:blipFill>
            <a:blip r:embed="rId1"/>
            <a:stretch>
              <a:fillRect/>
            </a:stretch>
          </p:blipFill>
          <p:spPr>
            <a:xfrm>
              <a:off x="1051" y="1037"/>
              <a:ext cx="17871" cy="3530"/>
            </a:xfrm>
            <a:prstGeom prst="rect">
              <a:avLst/>
            </a:prstGeom>
          </p:spPr>
        </p:pic>
        <p:pic>
          <p:nvPicPr>
            <p:cNvPr id="3" name="Picture 2" descr="chart (6)"/>
            <p:cNvPicPr>
              <a:picLocks noChangeAspect="1"/>
            </p:cNvPicPr>
            <p:nvPr/>
          </p:nvPicPr>
          <p:blipFill>
            <a:blip r:embed="rId2"/>
            <a:stretch>
              <a:fillRect/>
            </a:stretch>
          </p:blipFill>
          <p:spPr>
            <a:xfrm>
              <a:off x="821" y="4001"/>
              <a:ext cx="17865" cy="6242"/>
            </a:xfrm>
            <a:prstGeom prst="rect">
              <a:avLst/>
            </a:prstGeom>
          </p:spPr>
        </p:pic>
      </p:grpSp>
      <p:sp>
        <p:nvSpPr>
          <p:cNvPr id="7" name="Text Box 6"/>
          <p:cNvSpPr txBox="1"/>
          <p:nvPr/>
        </p:nvSpPr>
        <p:spPr>
          <a:xfrm>
            <a:off x="5314950" y="6231255"/>
            <a:ext cx="1358900" cy="368300"/>
          </a:xfrm>
          <a:prstGeom prst="rect">
            <a:avLst/>
          </a:prstGeom>
          <a:noFill/>
        </p:spPr>
        <p:txBody>
          <a:bodyPr wrap="square" rtlCol="0">
            <a:spAutoFit/>
          </a:bodyPr>
          <a:p>
            <a:r>
              <a:rPr lang="en-US" altLang="en-US"/>
              <a:t>queries</a:t>
            </a:r>
            <a:endParaRPr lang="en-US" altLang="en-US"/>
          </a:p>
        </p:txBody>
      </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4" name="Text Box 3"/>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Group 15"/>
          <p:cNvGrpSpPr/>
          <p:nvPr/>
        </p:nvGrpSpPr>
        <p:grpSpPr>
          <a:xfrm>
            <a:off x="517525" y="658495"/>
            <a:ext cx="11496040" cy="5845810"/>
            <a:chOff x="815" y="1037"/>
            <a:chExt cx="18104" cy="9206"/>
          </a:xfrm>
        </p:grpSpPr>
        <p:pic>
          <p:nvPicPr>
            <p:cNvPr id="14" name="Picture 13" descr="chart (4)"/>
            <p:cNvPicPr>
              <a:picLocks noChangeAspect="1"/>
            </p:cNvPicPr>
            <p:nvPr/>
          </p:nvPicPr>
          <p:blipFill>
            <a:blip r:embed="rId1"/>
            <a:stretch>
              <a:fillRect/>
            </a:stretch>
          </p:blipFill>
          <p:spPr>
            <a:xfrm>
              <a:off x="1051" y="1037"/>
              <a:ext cx="17868" cy="3941"/>
            </a:xfrm>
            <a:prstGeom prst="rect">
              <a:avLst/>
            </a:prstGeom>
          </p:spPr>
        </p:pic>
        <p:pic>
          <p:nvPicPr>
            <p:cNvPr id="13" name="Picture 12" descr="chart (7)"/>
            <p:cNvPicPr>
              <a:picLocks noChangeAspect="1"/>
            </p:cNvPicPr>
            <p:nvPr/>
          </p:nvPicPr>
          <p:blipFill>
            <a:blip r:embed="rId2"/>
            <a:stretch>
              <a:fillRect/>
            </a:stretch>
          </p:blipFill>
          <p:spPr>
            <a:xfrm>
              <a:off x="815" y="4001"/>
              <a:ext cx="17870" cy="6242"/>
            </a:xfrm>
            <a:prstGeom prst="rect">
              <a:avLst/>
            </a:prstGeom>
          </p:spPr>
        </p:pic>
      </p:grpSp>
      <p:sp>
        <p:nvSpPr>
          <p:cNvPr id="4" name="Text Box 3"/>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
        <p:nvSpPr>
          <p:cNvPr id="2" name="Slide Number Placeholder 1"/>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6" name="Text Box 5"/>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7" name="Title 6"/>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5" name="Text Box 14"/>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809875" y="4552950"/>
            <a:ext cx="6068060" cy="768350"/>
          </a:xfrm>
          <a:prstGeom prst="rect">
            <a:avLst/>
          </a:prstGeom>
          <a:noFill/>
        </p:spPr>
        <p:txBody>
          <a:bodyPr wrap="square" rtlCol="0">
            <a:spAutoFit/>
            <a:scene3d>
              <a:camera prst="orthographicFront"/>
              <a:lightRig rig="threePt" dir="t"/>
            </a:scene3d>
          </a:bodyPr>
          <a:lstStyle/>
          <a:p>
            <a:pPr algn="ctr"/>
            <a:r>
              <a:rPr lang="en-US" altLang="en-US" sz="4400" dirty="0">
                <a:solidFill>
                  <a:schemeClr val="accent1"/>
                </a:solidFill>
                <a:latin typeface="Roboto Medium" panose="02000000000000000000" pitchFamily="2" charset="0"/>
                <a:ea typeface="Roboto Medium" panose="02000000000000000000" pitchFamily="2" charset="0"/>
              </a:rPr>
              <a:t>How does it work?</a:t>
            </a:r>
            <a:endParaRPr lang="en-US" altLang="en-US" sz="4400" dirty="0">
              <a:solidFill>
                <a:schemeClr val="accent1"/>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3" name="Text Placeholder 1"/>
          <p:cNvSpPr/>
          <p:nvPr/>
        </p:nvSpPr>
        <p:spPr>
          <a:xfrm>
            <a:off x="644358" y="2137954"/>
            <a:ext cx="10799762" cy="3592075"/>
          </a:xfrm>
          <a:prstGeom prst="rect">
            <a:avLst/>
          </a:prstGeom>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 typeface="Arial" panose="02080604020202020204" pitchFamily="34" charset="0"/>
              <a:buNone/>
              <a:defRPr sz="2800" b="1" i="0" kern="1200">
                <a:solidFill>
                  <a:schemeClr val="bg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improves cardinality estimation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can effect the planner to find more optimal plan</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It saves the real cardinality information to use it in the future</a:t>
            </a:r>
            <a:endParaRPr lang="en-US" altLang="en-US" sz="2400" b="0" dirty="0">
              <a:solidFill>
                <a:schemeClr val="tx1"/>
              </a:solidFill>
              <a:latin typeface="Roboto Light" panose="02000000000000000000" pitchFamily="2" charset="0"/>
              <a:ea typeface="Roboto Light" panose="02000000000000000000" pitchFamily="2" charset="0"/>
              <a:sym typeface="+mn-ea"/>
            </a:endParaRPr>
          </a:p>
        </p:txBody>
      </p:sp>
      <p:sp>
        <p:nvSpPr>
          <p:cNvPr id="11" name="Text Box 10"/>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1. How does AQO work?</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14" name="Text Box 13"/>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2. Problems &amp; Features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Заголовок 1"/>
          <p:cNvSpPr>
            <a:spLocks noGrp="1"/>
          </p:cNvSpPr>
          <p:nvPr/>
        </p:nvSpPr>
        <p:spPr>
          <a:xfrm>
            <a:off x="475488" y="347472"/>
            <a:ext cx="10074595" cy="390078"/>
          </a:xfrm>
          <a:prstGeom prst="rect">
            <a:avLst/>
          </a:prstGeom>
        </p:spPr>
        <p:txBody>
          <a:bodyPr vert="horz" lIns="0" tIns="0" rIns="0" bIns="0" rtlCol="0" anchor="ctr">
            <a:noAutofit/>
            <a:scene3d>
              <a:camera prst="orthographicFront"/>
              <a:lightRig rig="threePt" dir="t"/>
            </a:scene3d>
          </a:bodyPr>
          <a:lstStyle>
            <a:lvl1pPr algn="l" defTabSz="914400" rtl="0" eaLnBrk="1" latinLnBrk="0" hangingPunct="1">
              <a:lnSpc>
                <a:spcPct val="90000"/>
              </a:lnSpc>
              <a:spcBef>
                <a:spcPct val="0"/>
              </a:spcBef>
              <a:buNone/>
              <a:defRPr sz="2800" b="1" i="0" kern="1200">
                <a:solidFill>
                  <a:srgbClr val="1190D0"/>
                </a:solidFill>
                <a:latin typeface="Gilroy" pitchFamily="2" charset="0"/>
                <a:ea typeface="+mj-ea"/>
                <a:cs typeface="+mj-cs"/>
              </a:defRPr>
            </a:lvl1pPr>
          </a:lstStyle>
          <a:p>
            <a:r>
              <a:rPr lang="en-US" altLang="en-US" sz="3200" b="0" dirty="0">
                <a:solidFill>
                  <a:srgbClr val="16229A"/>
                </a:solidFill>
                <a:latin typeface="Roboto Medium" panose="02000000000000000000" pitchFamily="2" charset="0"/>
                <a:ea typeface="Roboto Medium" panose="02000000000000000000" pitchFamily="2" charset="0"/>
              </a:rPr>
              <a:t>Adaptive Query Optimization</a:t>
            </a:r>
            <a:endParaRPr lang="en-US" altLang="en-US" sz="3200" b="0" dirty="0">
              <a:solidFill>
                <a:srgbClr val="16229A"/>
              </a:solidFill>
              <a:latin typeface="Roboto Medium" panose="02000000000000000000" pitchFamily="2" charset="0"/>
              <a:ea typeface="Roboto Medium" panose="02000000000000000000"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Group 16"/>
          <p:cNvGrpSpPr/>
          <p:nvPr/>
        </p:nvGrpSpPr>
        <p:grpSpPr>
          <a:xfrm>
            <a:off x="517525" y="648970"/>
            <a:ext cx="11537950" cy="5844540"/>
            <a:chOff x="815" y="1022"/>
            <a:chExt cx="18170" cy="9204"/>
          </a:xfrm>
        </p:grpSpPr>
        <p:pic>
          <p:nvPicPr>
            <p:cNvPr id="28" name="Picture 27" descr="chart"/>
            <p:cNvPicPr preferRelativeResize="0"/>
            <p:nvPr/>
          </p:nvPicPr>
          <p:blipFill>
            <a:blip r:embed="rId1"/>
            <a:stretch>
              <a:fillRect/>
            </a:stretch>
          </p:blipFill>
          <p:spPr>
            <a:xfrm>
              <a:off x="1051" y="1022"/>
              <a:ext cx="17935" cy="3557"/>
            </a:xfrm>
            <a:prstGeom prst="rect">
              <a:avLst/>
            </a:prstGeom>
          </p:spPr>
        </p:pic>
        <p:pic>
          <p:nvPicPr>
            <p:cNvPr id="4" name="Picture 3" descr="chart (13)"/>
            <p:cNvPicPr>
              <a:picLocks noChangeAspect="1"/>
            </p:cNvPicPr>
            <p:nvPr/>
          </p:nvPicPr>
          <p:blipFill>
            <a:blip r:embed="rId2"/>
            <a:stretch>
              <a:fillRect/>
            </a:stretch>
          </p:blipFill>
          <p:spPr>
            <a:xfrm>
              <a:off x="815" y="4008"/>
              <a:ext cx="17868" cy="6218"/>
            </a:xfrm>
            <a:prstGeom prst="rect">
              <a:avLst/>
            </a:prstGeom>
          </p:spPr>
        </p:pic>
      </p:grpSp>
      <p:sp>
        <p:nvSpPr>
          <p:cNvPr id="6" name="Slide Number Placeholder 5"/>
          <p:cNvSpPr>
            <a:spLocks noGrp="1"/>
          </p:cNvSpPr>
          <p:nvPr>
            <p:ph type="sldNum" sz="quarter" idx="12"/>
          </p:nvPr>
        </p:nvSpPr>
        <p:spPr>
          <a:xfrm>
            <a:off x="10748210" y="6529137"/>
            <a:ext cx="1153545" cy="192338"/>
          </a:xfrm>
        </p:spPr>
        <p:txBody>
          <a:bodyPr/>
          <a:p>
            <a:fld id="{5922A24C-CA15-4196-882E-E2BB53882FD2}" type="slidenum">
              <a:rPr lang="ru-RU" smtClean="0"/>
            </a:fld>
            <a:endParaRPr lang="ru-RU" dirty="0"/>
          </a:p>
        </p:txBody>
      </p:sp>
      <p:sp>
        <p:nvSpPr>
          <p:cNvPr id="7" name="Text Box 6"/>
          <p:cNvSpPr txBox="1"/>
          <p:nvPr/>
        </p:nvSpPr>
        <p:spPr>
          <a:xfrm>
            <a:off x="1130300" y="737870"/>
            <a:ext cx="2326640" cy="368300"/>
          </a:xfrm>
          <a:prstGeom prst="rect">
            <a:avLst/>
          </a:prstGeom>
          <a:noFill/>
        </p:spPr>
        <p:txBody>
          <a:bodyPr wrap="square" rtlCol="0">
            <a:spAutoFit/>
          </a:bodyPr>
          <a:p>
            <a:r>
              <a:rPr lang="en-US" altLang="en-US"/>
              <a:t>cardinality error</a:t>
            </a:r>
            <a:endParaRPr lang="en-US" altLang="en-US"/>
          </a:p>
        </p:txBody>
      </p:sp>
      <p:sp>
        <p:nvSpPr>
          <p:cNvPr id="9" name="Title 8"/>
          <p:cNvSpPr>
            <a:spLocks noGrp="1"/>
          </p:cNvSpPr>
          <p:nvPr>
            <p:ph type="title"/>
          </p:nvPr>
        </p:nvSpPr>
        <p:spPr>
          <a:xfrm>
            <a:off x="475488" y="348193"/>
            <a:ext cx="10074595" cy="390078"/>
          </a:xfrm>
          <a:noFill/>
          <a:extLst>
            <a:ext uri="{909E8E84-426E-40DD-AFC4-6F175D3DCCD1}">
              <a14:hiddenFill xmlns:a14="http://schemas.microsoft.com/office/drawing/2010/main">
                <a:solidFill>
                  <a:srgbClr val="FF0000"/>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sym typeface="+mn-ea"/>
              </a:rPr>
              <a:t>JOB Results In Learn Mode</a:t>
            </a:r>
            <a:endParaRPr lang="en-US" altLang="en-US" b="0" dirty="0">
              <a:solidFill>
                <a:srgbClr val="16229A"/>
              </a:solidFill>
              <a:latin typeface="Roboto Medium" panose="02000000000000000000" pitchFamily="2" charset="0"/>
              <a:ea typeface="Roboto Medium" panose="02000000000000000000" pitchFamily="2" charset="0"/>
              <a:sym typeface="+mn-ea"/>
            </a:endParaRPr>
          </a:p>
        </p:txBody>
      </p:sp>
      <p:sp>
        <p:nvSpPr>
          <p:cNvPr id="13" name="Text Box 12"/>
          <p:cNvSpPr txBox="1"/>
          <p:nvPr/>
        </p:nvSpPr>
        <p:spPr>
          <a:xfrm>
            <a:off x="1336040" y="2541905"/>
            <a:ext cx="2121535" cy="368300"/>
          </a:xfrm>
          <a:prstGeom prst="rect">
            <a:avLst/>
          </a:prstGeom>
          <a:noFill/>
        </p:spPr>
        <p:txBody>
          <a:bodyPr vert="horz" wrap="square" rtlCol="0">
            <a:spAutoFit/>
          </a:bodyPr>
          <a:p>
            <a:r>
              <a:rPr lang="en-US" altLang="en-US"/>
              <a:t>execution time</a:t>
            </a:r>
            <a:endParaRPr lang="en-US" altLang="en-US"/>
          </a:p>
        </p:txBody>
      </p:sp>
      <p:sp>
        <p:nvSpPr>
          <p:cNvPr id="16" name="Text Box 15"/>
          <p:cNvSpPr txBox="1"/>
          <p:nvPr/>
        </p:nvSpPr>
        <p:spPr>
          <a:xfrm>
            <a:off x="5416550" y="6136005"/>
            <a:ext cx="1358900" cy="368300"/>
          </a:xfrm>
          <a:prstGeom prst="rect">
            <a:avLst/>
          </a:prstGeom>
          <a:noFill/>
        </p:spPr>
        <p:txBody>
          <a:bodyPr wrap="square" rtlCol="0">
            <a:spAutoFit/>
          </a:bodyPr>
          <a:p>
            <a:r>
              <a:rPr lang="en-US" altLang="en-US"/>
              <a:t>queries</a:t>
            </a:r>
            <a:endParaRPr lang="en-US"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7472"/>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Improved Query Performance</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pic>
        <p:nvPicPr>
          <p:cNvPr id="8" name="Picture 11"/>
          <p:cNvPicPr>
            <a:picLocks noChangeAspect="1"/>
          </p:cNvPicPr>
          <p:nvPr/>
        </p:nvPicPr>
        <p:blipFill>
          <a:blip r:embed="rId1"/>
          <a:stretch>
            <a:fillRect/>
          </a:stretch>
        </p:blipFill>
        <p:spPr>
          <a:xfrm>
            <a:off x="640080" y="1218565"/>
            <a:ext cx="10821670" cy="4770120"/>
          </a:xfrm>
          <a:prstGeom prst="rect">
            <a:avLst/>
          </a:prstGeom>
        </p:spPr>
      </p:pic>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4. Testing results</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23" name="Text Box 22"/>
          <p:cNvSpPr txBox="1"/>
          <p:nvPr/>
        </p:nvSpPr>
        <p:spPr>
          <a:xfrm>
            <a:off x="6126480" y="6214110"/>
            <a:ext cx="533527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Stores</a:t>
            </a:r>
            <a:r>
              <a:rPr lang="en-US" sz="2400" b="0" dirty="0">
                <a:solidFill>
                  <a:schemeClr val="accent1"/>
                </a:solidFill>
                <a:latin typeface="Roboto Light" panose="02000000000000000000" pitchFamily="2" charset="0"/>
                <a:ea typeface="Roboto Light" panose="02000000000000000000" pitchFamily="2" charset="0"/>
              </a:rPr>
              <a:t> statistic</a:t>
            </a:r>
            <a:r>
              <a:rPr lang="en-US" altLang="en-US" sz="2400" b="0" dirty="0">
                <a:solidFill>
                  <a:schemeClr val="accent1"/>
                </a:solidFill>
                <a:latin typeface="Roboto Light" panose="02000000000000000000" pitchFamily="2" charset="0"/>
                <a:ea typeface="Roboto Light" panose="02000000000000000000" pitchFamily="2" charset="0"/>
              </a:rPr>
              <a:t>al information about query execution</a:t>
            </a:r>
            <a:r>
              <a:rPr lang="en-US" sz="2400" b="0" dirty="0">
                <a:solidFill>
                  <a:schemeClr val="accent1"/>
                </a:solidFill>
                <a:latin typeface="Roboto Light" panose="02000000000000000000" pitchFamily="2" charset="0"/>
                <a:ea typeface="Roboto Light" panose="02000000000000000000" pitchFamily="2" charset="0"/>
              </a:rPr>
              <a:t> </a:t>
            </a:r>
            <a:endParaRPr 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 Helps optimizer to improve cardinality estimation</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a:t>
            </a:r>
            <a:r>
              <a:rPr lang="en-US" sz="2400" b="0" dirty="0">
                <a:solidFill>
                  <a:schemeClr val="accent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accent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accent1"/>
              </a:solidFill>
              <a:latin typeface="Roboto Light" panose="02000000000000000000" pitchFamily="2" charset="0"/>
              <a:ea typeface="Roboto Light" panose="02000000000000000000" pitchFamily="2" charset="0"/>
            </a:endParaRPr>
          </a:p>
          <a:p>
            <a:pPr>
              <a:buFont typeface="Arial" panose="02080604020202020204" pitchFamily="34" charset="0"/>
            </a:pPr>
            <a:endParaRPr lang="en-US" altLang="en-US" sz="2400" b="0" dirty="0">
              <a:solidFill>
                <a:schemeClr val="accent1"/>
              </a:solidFill>
              <a:effectLst>
                <a:outerShdw blurRad="38100" dist="25400" dir="5400000" algn="ctr" rotWithShape="0">
                  <a:srgbClr val="6E747A">
                    <a:alpha val="43000"/>
                  </a:srgbClr>
                </a:outerShdw>
              </a:effectLst>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5" name="Text Box 4"/>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a:xfrm>
            <a:off x="517525" y="1301750"/>
            <a:ext cx="11353165" cy="3592195"/>
          </a:xfrm>
        </p:spPr>
        <p:txBody>
          <a:bodyPr>
            <a:noAutofit/>
          </a:bodyPr>
          <a:lstStyle/>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rPr>
              <a:t>AQO:</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Stores</a:t>
            </a:r>
            <a:r>
              <a:rPr lang="en-US" sz="2400" b="0" dirty="0">
                <a:solidFill>
                  <a:schemeClr val="tx1"/>
                </a:solidFill>
                <a:latin typeface="Roboto Light" panose="02000000000000000000" pitchFamily="2" charset="0"/>
                <a:ea typeface="Roboto Light" panose="02000000000000000000" pitchFamily="2" charset="0"/>
                <a:sym typeface="+mn-ea"/>
              </a:rPr>
              <a:t> statistic</a:t>
            </a:r>
            <a:r>
              <a:rPr lang="en-US" altLang="en-US" sz="2400" b="0" dirty="0">
                <a:solidFill>
                  <a:schemeClr val="tx1"/>
                </a:solidFill>
                <a:latin typeface="Roboto Light" panose="02000000000000000000" pitchFamily="2" charset="0"/>
                <a:ea typeface="Roboto Light" panose="02000000000000000000" pitchFamily="2" charset="0"/>
                <a:sym typeface="+mn-ea"/>
              </a:rPr>
              <a:t>al information about query execution</a:t>
            </a:r>
            <a:r>
              <a:rPr lang="en-US" sz="2400" b="0" dirty="0">
                <a:solidFill>
                  <a:schemeClr val="tx1"/>
                </a:solidFill>
                <a:latin typeface="Roboto Light" panose="02000000000000000000" pitchFamily="2" charset="0"/>
                <a:ea typeface="Roboto Light" panose="02000000000000000000" pitchFamily="2" charset="0"/>
                <a:sym typeface="+mn-ea"/>
              </a:rPr>
              <a:t> </a:t>
            </a:r>
            <a:endParaRPr 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Helps optimizer to improve cardinality estimation</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a:t>
            </a:r>
            <a:r>
              <a:rPr lang="en-US" sz="2400" b="0" dirty="0">
                <a:solidFill>
                  <a:schemeClr val="tx1"/>
                </a:solidFill>
                <a:latin typeface="Roboto Light" panose="02000000000000000000" pitchFamily="2" charset="0"/>
                <a:ea typeface="Roboto Light" panose="02000000000000000000" pitchFamily="2" charset="0"/>
                <a:sym typeface="+mn-ea"/>
              </a:rPr>
              <a:t>Is useful for complicated queries of the same structure with slow plan caused by bad cardinality estimates</a:t>
            </a:r>
            <a:endParaRPr lang="en-US" sz="2400" b="0" dirty="0">
              <a:solidFill>
                <a:schemeClr val="tx1"/>
              </a:solidFill>
              <a:latin typeface="Roboto Light" panose="02000000000000000000" pitchFamily="2" charset="0"/>
              <a:ea typeface="Roboto Light" panose="02000000000000000000" pitchFamily="2" charset="0"/>
              <a:sym typeface="+mn-ea"/>
            </a:endParaRPr>
          </a:p>
          <a:p>
            <a:pPr>
              <a:buFont typeface="Arial" panose="02080604020202020204" pitchFamily="34" charset="0"/>
            </a:pPr>
            <a:r>
              <a:rPr lang="en-US" altLang="en-US" sz="2400" b="0" dirty="0">
                <a:solidFill>
                  <a:schemeClr val="tx1"/>
                </a:solidFill>
                <a:latin typeface="Roboto Light" panose="02000000000000000000" pitchFamily="2" charset="0"/>
                <a:ea typeface="Roboto Light" panose="02000000000000000000" pitchFamily="2" charset="0"/>
                <a:sym typeface="+mn-ea"/>
              </a:rPr>
              <a:t>+ Works well for OLAP-like queries</a:t>
            </a:r>
            <a:endParaRPr lang="en-US" altLang="en-US" sz="2400" b="0" dirty="0">
              <a:solidFill>
                <a:schemeClr val="tx1"/>
              </a:solidFill>
              <a:latin typeface="Roboto Light" panose="02000000000000000000" pitchFamily="2" charset="0"/>
              <a:ea typeface="Roboto Light" panose="02000000000000000000" pitchFamily="2" charset="0"/>
            </a:endParaRPr>
          </a:p>
          <a:p>
            <a:pPr>
              <a:buFont typeface="Arial" panose="02080604020202020204" pitchFamily="34" charset="0"/>
            </a:pPr>
            <a:r>
              <a:rPr lang="en-US" altLang="en-US" sz="2400" b="0" dirty="0">
                <a:solidFill>
                  <a:schemeClr val="accent1"/>
                </a:solidFill>
                <a:latin typeface="Roboto Light" panose="02000000000000000000" pitchFamily="2" charset="0"/>
                <a:ea typeface="Roboto Light" panose="02000000000000000000" pitchFamily="2" charset="0"/>
              </a:rPr>
              <a:t>Has limitations:</a:t>
            </a:r>
            <a:endParaRPr lang="en-US" altLang="en-US" sz="2400" b="0" dirty="0">
              <a:solidFill>
                <a:schemeClr val="tx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sz="2400" b="0" dirty="0">
                <a:solidFill>
                  <a:schemeClr val="accent1"/>
                </a:solidFill>
                <a:latin typeface="Roboto Light" panose="02000000000000000000" pitchFamily="2" charset="0"/>
                <a:ea typeface="Roboto Light" panose="02000000000000000000" pitchFamily="2" charset="0"/>
              </a:rPr>
              <a:t>Works </a:t>
            </a:r>
            <a:r>
              <a:rPr lang="en-US" altLang="en-US" sz="2400" b="0" dirty="0">
                <a:solidFill>
                  <a:schemeClr val="accent1"/>
                </a:solidFill>
                <a:latin typeface="Roboto Light" panose="02000000000000000000" pitchFamily="2" charset="0"/>
                <a:ea typeface="Roboto Light" panose="02000000000000000000" pitchFamily="2" charset="0"/>
              </a:rPr>
              <a:t>well </a:t>
            </a:r>
            <a:r>
              <a:rPr lang="en-US" sz="2400" b="0" dirty="0">
                <a:solidFill>
                  <a:schemeClr val="accent1"/>
                </a:solidFill>
                <a:latin typeface="Roboto Light" panose="02000000000000000000" pitchFamily="2" charset="0"/>
                <a:ea typeface="Roboto Light" panose="02000000000000000000" pitchFamily="2" charset="0"/>
              </a:rPr>
              <a:t>when data distribution doesn't change rapidly</a:t>
            </a:r>
            <a:endParaRPr lang="en-US" sz="2400" b="0" dirty="0">
              <a:solidFill>
                <a:schemeClr val="accent1"/>
              </a:solidFill>
              <a:latin typeface="Roboto Light" panose="02000000000000000000" pitchFamily="2" charset="0"/>
              <a:ea typeface="Roboto Light" panose="02000000000000000000" pitchFamily="2" charset="0"/>
            </a:endParaRPr>
          </a:p>
          <a:p>
            <a:pPr marL="342900" indent="-342900">
              <a:buFont typeface="Arial" panose="02080604020202020204" pitchFamily="34" charset="0"/>
              <a:buChar char="•"/>
            </a:pPr>
            <a:r>
              <a:rPr lang="en-US" altLang="en-US" sz="2400" b="0" dirty="0">
                <a:solidFill>
                  <a:schemeClr val="accent1"/>
                </a:solidFill>
                <a:latin typeface="Roboto Light" panose="02000000000000000000" pitchFamily="2" charset="0"/>
                <a:ea typeface="Roboto Light" panose="02000000000000000000" pitchFamily="2" charset="0"/>
              </a:rPr>
              <a:t>Works well in databases with few temporary tables</a:t>
            </a:r>
            <a:endParaRPr lang="en-US" altLang="en-US" sz="2400" b="0" dirty="0">
              <a:solidFill>
                <a:schemeClr val="accent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9" name="Title 8"/>
          <p:cNvSpPr>
            <a:spLocks noGrp="1"/>
          </p:cNvSpPr>
          <p:nvPr>
            <p:ph type="title"/>
          </p:nvPr>
        </p:nvSpPr>
        <p:spPr>
          <a:xfrm>
            <a:off x="475488" y="360258"/>
            <a:ext cx="10074595" cy="390078"/>
          </a:xfrm>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In Conclusion</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10" name="Text Box 9"/>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88" y="348193"/>
            <a:ext cx="10074595" cy="390078"/>
          </a:xfrm>
          <a:noFill/>
          <a:extLst>
            <a:ext uri="{909E8E84-426E-40DD-AFC4-6F175D3DCCD1}">
              <a14:hiddenFill xmlns:a14="http://schemas.microsoft.com/office/drawing/2010/main">
                <a:solidFill>
                  <a:schemeClr val="accent1"/>
                </a:solidFill>
              </a14:hiddenFill>
            </a:ext>
          </a:extLst>
        </p:spPr>
        <p:txBody>
          <a:bodyPr>
            <a:scene3d>
              <a:camera prst="orthographicFront"/>
              <a:lightRig rig="threePt" dir="t"/>
            </a:scene3d>
          </a:bodyPr>
          <a:lstStyle/>
          <a:p>
            <a:r>
              <a:rPr lang="en-US" altLang="en-US" b="0" dirty="0">
                <a:solidFill>
                  <a:srgbClr val="16229A"/>
                </a:solidFill>
                <a:latin typeface="Roboto Medium" panose="02000000000000000000" pitchFamily="2" charset="0"/>
                <a:ea typeface="Roboto Medium" panose="02000000000000000000" pitchFamily="2" charset="0"/>
              </a:rPr>
              <a:t>Plans</a:t>
            </a:r>
            <a:endParaRPr lang="en-US" altLang="en-US" b="0" dirty="0">
              <a:solidFill>
                <a:srgbClr val="16229A"/>
              </a:solidFill>
              <a:latin typeface="Roboto Medium" panose="02000000000000000000" pitchFamily="2" charset="0"/>
              <a:ea typeface="Roboto Medium" panose="02000000000000000000" pitchFamily="2" charset="0"/>
            </a:endParaRPr>
          </a:p>
        </p:txBody>
      </p:sp>
      <p:sp>
        <p:nvSpPr>
          <p:cNvPr id="6" name="Text Placeholder 5"/>
          <p:cNvSpPr>
            <a:spLocks noGrp="1"/>
          </p:cNvSpPr>
          <p:nvPr>
            <p:ph type="body" sz="quarter" idx="15"/>
          </p:nvPr>
        </p:nvSpPr>
        <p:spPr>
          <a:xfrm>
            <a:off x="517525" y="1475740"/>
            <a:ext cx="10799445" cy="4244340"/>
          </a:xfrm>
        </p:spPr>
        <p:txBody>
          <a:bodyPr>
            <a:normAutofit/>
            <a:scene3d>
              <a:camera prst="orthographicFront"/>
              <a:lightRig rig="threePt" dir="t"/>
            </a:scene3d>
          </a:bodyPr>
          <a:lstStyle/>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Learning on replica: the main question is whose knowledge we should use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Learning on temporary tables: the main question is how to determine them after cancelation of session</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Queries with limit number of tuples (Limit node)</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sym typeface="+mn-ea"/>
              </a:rPr>
              <a:t>One of the </a:t>
            </a:r>
            <a:r>
              <a:rPr lang="en-US" altLang="en-US" sz="2400" b="0" dirty="0" err="1">
                <a:solidFill>
                  <a:schemeClr val="tx1"/>
                </a:solidFill>
                <a:latin typeface="Roboto Light" panose="02000000000000000000" pitchFamily="2" charset="0"/>
                <a:ea typeface="Roboto Light" panose="02000000000000000000" pitchFamily="2" charset="0"/>
                <a:sym typeface="+mn-ea"/>
              </a:rPr>
              <a:t>subnodes</a:t>
            </a:r>
            <a:r>
              <a:rPr lang="en-US" altLang="en-US" sz="2400" b="0" dirty="0">
                <a:solidFill>
                  <a:schemeClr val="tx1"/>
                </a:solidFill>
                <a:latin typeface="Roboto Light" panose="02000000000000000000" pitchFamily="2" charset="0"/>
                <a:ea typeface="Roboto Light" panose="02000000000000000000" pitchFamily="2" charset="0"/>
                <a:sym typeface="+mn-ea"/>
              </a:rPr>
              <a:t> of the connection node does not have any rows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a:solidFill>
                  <a:schemeClr val="tx1"/>
                </a:solidFill>
                <a:effectLst/>
                <a:latin typeface="Roboto Light" panose="02000000000000000000" pitchFamily="2" charset="0"/>
                <a:cs typeface="Roboto Light" panose="02000000000000000000" pitchFamily="2" charset="0"/>
                <a:sym typeface="+mn-ea"/>
              </a:rPr>
              <a:t>Accounting the side-effect of skyrocketing of tuples because of the presence of dublicate-keyed tuples</a:t>
            </a:r>
            <a:endParaRPr lang="en-US" altLang="en-US" sz="2400" b="0" dirty="0">
              <a:solidFill>
                <a:schemeClr val="tx1"/>
              </a:solidFill>
              <a:latin typeface="Roboto Light" panose="02000000000000000000" pitchFamily="2" charset="0"/>
              <a:ea typeface="Roboto Light" panose="02000000000000000000" pitchFamily="2" charset="0"/>
            </a:endParaRPr>
          </a:p>
          <a:p>
            <a:pPr marL="457200" indent="-457200">
              <a:buFont typeface="Arial" panose="02080604020202020204" pitchFamily="34" charset="0"/>
              <a:buChar char="•"/>
            </a:pPr>
            <a:r>
              <a:rPr lang="en-US" altLang="en-US" sz="2400" b="0" dirty="0">
                <a:solidFill>
                  <a:schemeClr val="tx1"/>
                </a:solidFill>
                <a:latin typeface="Roboto Light" panose="02000000000000000000" pitchFamily="2" charset="0"/>
                <a:ea typeface="Roboto Light" panose="02000000000000000000" pitchFamily="2" charset="0"/>
              </a:rPr>
              <a:t>...</a:t>
            </a:r>
            <a:endParaRPr lang="en-US" altLang="en-US" sz="2400" b="0" dirty="0">
              <a:solidFill>
                <a:schemeClr val="tx1"/>
              </a:solidFill>
              <a:latin typeface="Roboto Light" panose="02000000000000000000" pitchFamily="2" charset="0"/>
              <a:ea typeface="Roboto Light" panose="02000000000000000000" pitchFamily="2" charset="0"/>
            </a:endParaRPr>
          </a:p>
        </p:txBody>
      </p:sp>
      <p:sp>
        <p:nvSpPr>
          <p:cNvPr id="2" name="Slide Number Placeholder 1"/>
          <p:cNvSpPr>
            <a:spLocks noGrp="1"/>
          </p:cNvSpPr>
          <p:nvPr>
            <p:ph type="sldNum" sz="quarter" idx="12"/>
          </p:nvPr>
        </p:nvSpPr>
        <p:spPr>
          <a:xfrm>
            <a:off x="10748210" y="6529137"/>
            <a:ext cx="1153545" cy="192338"/>
          </a:xfrm>
        </p:spPr>
        <p:txBody>
          <a:bodyPr/>
          <a:lstStyle/>
          <a:p>
            <a:fld id="{5922A24C-CA15-4196-882E-E2BB53882FD2}" type="slidenum">
              <a:rPr lang="ru-RU" smtClean="0">
                <a:effectLst/>
                <a:latin typeface="Roboto Medium" panose="02000000000000000000" pitchFamily="2" charset="0"/>
                <a:ea typeface="Roboto Medium" panose="02000000000000000000" pitchFamily="2" charset="0"/>
              </a:rPr>
            </a:fld>
            <a:endParaRPr lang="ru-RU" dirty="0">
              <a:effectLst/>
              <a:latin typeface="Roboto Medium" panose="02000000000000000000" pitchFamily="2" charset="0"/>
              <a:ea typeface="Roboto Medium" panose="02000000000000000000" pitchFamily="2" charset="0"/>
            </a:endParaRPr>
          </a:p>
        </p:txBody>
      </p:sp>
      <p:sp>
        <p:nvSpPr>
          <p:cNvPr id="22" name="Text Box 21"/>
          <p:cNvSpPr txBox="1"/>
          <p:nvPr/>
        </p:nvSpPr>
        <p:spPr>
          <a:xfrm>
            <a:off x="434340" y="6214110"/>
            <a:ext cx="5486400" cy="460375"/>
          </a:xfrm>
          <a:prstGeom prst="rect">
            <a:avLst/>
          </a:prstGeom>
          <a:noFill/>
        </p:spPr>
        <p:txBody>
          <a:bodyPr wrap="square" rtlCol="0">
            <a:spAutoFit/>
            <a:scene3d>
              <a:camera prst="orthographicFront"/>
              <a:lightRig rig="threePt" dir="t"/>
            </a:scene3d>
          </a:bodyPr>
          <a:lstStyle/>
          <a:p>
            <a:pPr algn="ctr"/>
            <a:r>
              <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rPr>
              <a:t>Conclusion</a:t>
            </a:r>
            <a:endParaRPr lang="en-US" altLang="en-US" sz="2400" dirty="0">
              <a:solidFill>
                <a:srgbClr val="16229A"/>
              </a:solidFill>
              <a:latin typeface="Roboto Medium" panose="02000000000000000000" pitchFamily="2" charset="0"/>
              <a:ea typeface="Roboto Medium" panose="02000000000000000000" pitchFamily="2" charset="0"/>
              <a:cs typeface="Gilroy" pitchFamily="2" charset="0"/>
              <a:sym typeface="+mn-ea"/>
            </a:endParaRPr>
          </a:p>
        </p:txBody>
      </p:sp>
      <p:sp>
        <p:nvSpPr>
          <p:cNvPr id="3" name="Text Box 2"/>
          <p:cNvSpPr txBox="1"/>
          <p:nvPr/>
        </p:nvSpPr>
        <p:spPr>
          <a:xfrm>
            <a:off x="6112510" y="5568950"/>
            <a:ext cx="6016625" cy="645160"/>
          </a:xfrm>
          <a:prstGeom prst="rect">
            <a:avLst/>
          </a:prstGeom>
          <a:noFill/>
        </p:spPr>
        <p:txBody>
          <a:bodyPr wrap="square" rtlCol="0" anchor="t">
            <a:spAutoFit/>
          </a:bodyPr>
          <a:lstStyle/>
          <a:p>
            <a:pPr algn="l"/>
            <a:r>
              <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rPr>
              <a:t>You can find the AQO extension here: </a:t>
            </a:r>
            <a:endParaRPr lang="en-US" altLang="en-US" dirty="0">
              <a:solidFill>
                <a:schemeClr val="accent1"/>
              </a:solidFill>
              <a:effectLst>
                <a:outerShdw blurRad="38100" dist="25400" dir="5400000" algn="ctr" rotWithShape="0">
                  <a:srgbClr val="6E747A">
                    <a:alpha val="43000"/>
                  </a:srgbClr>
                </a:outerShdw>
              </a:effectLst>
              <a:latin typeface="Roboto Medium" panose="02000000000000000000" pitchFamily="2" charset="0"/>
              <a:ea typeface="Roboto Medium" panose="02000000000000000000" pitchFamily="2" charset="0"/>
              <a:cs typeface="Roboto Light" panose="02000000000000000000" pitchFamily="2" charset="0"/>
            </a:endParaRPr>
          </a:p>
          <a:p>
            <a:pPr algn="ctr"/>
            <a:r>
              <a:rPr lang="en-US" dirty="0">
                <a:latin typeface="Roboto Medium" panose="02000000000000000000" pitchFamily="2" charset="0"/>
                <a:ea typeface="Roboto Medium" panose="02000000000000000000" pitchFamily="2" charset="0"/>
                <a:cs typeface="Roboto Light" panose="02000000000000000000" pitchFamily="2" charset="0"/>
              </a:rPr>
              <a:t>https://github.com/postgrespro/aqo</a:t>
            </a:r>
            <a:endParaRPr lang="en-US" dirty="0">
              <a:latin typeface="Roboto Medium" panose="02000000000000000000" pitchFamily="2" charset="0"/>
              <a:ea typeface="Roboto Medium" panose="02000000000000000000" pitchFamily="2" charset="0"/>
              <a:cs typeface="Roboto Light" panose="02000000000000000000"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662471" y="2505026"/>
            <a:ext cx="9780864" cy="1397098"/>
          </a:xfrm>
        </p:spPr>
        <p:txBody>
          <a:bodyPr>
            <a:noAutofit/>
            <a:scene3d>
              <a:camera prst="orthographicFront"/>
              <a:lightRig rig="threePt" dir="t"/>
            </a:scene3d>
          </a:bodyPr>
          <a:lstStyle/>
          <a:p>
            <a:r>
              <a:rPr lang="en-US" altLang="en-US" sz="5400" b="0" dirty="0">
                <a:solidFill>
                  <a:schemeClr val="bg1"/>
                </a:solidFill>
                <a:effectLst/>
                <a:latin typeface="Roboto Medium" panose="02000000000000000000" pitchFamily="2" charset="0"/>
                <a:ea typeface="Roboto Medium" panose="02000000000000000000" pitchFamily="2" charset="0"/>
              </a:rPr>
              <a:t>Thank You For Your Attention!</a:t>
            </a:r>
            <a:endParaRPr lang="en-US" altLang="en-US" sz="5400" b="0" dirty="0">
              <a:solidFill>
                <a:schemeClr val="bg1"/>
              </a:solidFill>
              <a:effectLst/>
              <a:latin typeface="Roboto Medium" panose="02000000000000000000" pitchFamily="2" charset="0"/>
              <a:ea typeface="Roboto Medium" panose="02000000000000000000" pitchFamily="2" charset="0"/>
            </a:endParaRPr>
          </a:p>
        </p:txBody>
      </p:sp>
      <p:sp>
        <p:nvSpPr>
          <p:cNvPr id="3" name="Text Placeholder 2"/>
          <p:cNvSpPr>
            <a:spLocks noGrp="1"/>
          </p:cNvSpPr>
          <p:nvPr>
            <p:ph type="body" sz="quarter" idx="16"/>
          </p:nvPr>
        </p:nvSpPr>
        <p:spPr>
          <a:xfrm>
            <a:off x="1023620" y="4064635"/>
            <a:ext cx="10419715" cy="2082800"/>
          </a:xfrm>
        </p:spPr>
        <p:txBody>
          <a:bodyPr>
            <a:normAutofit/>
          </a:bodyPr>
          <a:lstStyle/>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Speaker: Alena </a:t>
            </a:r>
            <a:r>
              <a:rPr lang="en-US" altLang="en-US" sz="2400" dirty="0" err="1">
                <a:solidFill>
                  <a:schemeClr val="bg1"/>
                </a:solidFill>
                <a:latin typeface="Roboto Light" panose="02000000000000000000" pitchFamily="2" charset="0"/>
                <a:ea typeface="Roboto Light" panose="02000000000000000000" pitchFamily="2" charset="0"/>
              </a:rPr>
              <a:t>Rybakina</a:t>
            </a:r>
            <a:endParaRPr lang="en-US" altLang="en-US" sz="2400" dirty="0">
              <a:solidFill>
                <a:schemeClr val="bg1"/>
              </a:solidFill>
              <a:latin typeface="Roboto Light" panose="02000000000000000000" pitchFamily="2" charset="0"/>
              <a:ea typeface="Roboto Light" panose="02000000000000000000" pitchFamily="2" charset="0"/>
            </a:endParaRPr>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email: a.rybakina@postgrespro.ru</a:t>
            </a:r>
            <a:endParaRPr lang="en-US" altLang="en-US" sz="2400" b="1"/>
          </a:p>
          <a:p>
            <a:pPr marL="0" indent="0" algn="ctr">
              <a:buNone/>
            </a:pPr>
            <a:r>
              <a:rPr lang="en-US" altLang="en-US" sz="2400" dirty="0">
                <a:solidFill>
                  <a:schemeClr val="bg1"/>
                </a:solidFill>
                <a:latin typeface="Roboto Light" panose="02000000000000000000" pitchFamily="2" charset="0"/>
                <a:ea typeface="Roboto Light" panose="02000000000000000000" pitchFamily="2" charset="0"/>
              </a:rPr>
              <a:t>LinkedIn: https://www.linkedin.com/in/alena-rybakina</a:t>
            </a:r>
            <a:endParaRPr lang="en-US" altLang="en-US" sz="2400" dirty="0">
              <a:solidFill>
                <a:schemeClr val="bg1"/>
              </a:solidFill>
              <a:latin typeface="Roboto Light" panose="02000000000000000000" pitchFamily="2" charset="0"/>
              <a:ea typeface="Roboto Light" panose="02000000000000000000" pitchFamily="2" charset="0"/>
            </a:endParaRPr>
          </a:p>
        </p:txBody>
      </p:sp>
    </p:spTree>
  </p:cSld>
  <p:clrMapOvr>
    <a:masterClrMapping/>
  </p:clrMapOvr>
</p:sld>
</file>

<file path=ppt/theme/theme1.xml><?xml version="1.0" encoding="utf-8"?>
<a:theme xmlns:a="http://schemas.openxmlformats.org/drawingml/2006/main" name="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18192</Words>
  <Application>WPS Presentation</Application>
  <PresentationFormat>Широкоэкранный</PresentationFormat>
  <Paragraphs>1238</Paragraphs>
  <Slides>95</Slides>
  <Notes>31</Notes>
  <HiddenSlides>0</HiddenSlides>
  <MMClips>0</MMClips>
  <ScaleCrop>false</ScaleCrop>
  <HeadingPairs>
    <vt:vector size="6" baseType="variant">
      <vt:variant>
        <vt:lpstr>已用的字体</vt:lpstr>
      </vt:variant>
      <vt:variant>
        <vt:i4>24</vt:i4>
      </vt:variant>
      <vt:variant>
        <vt:lpstr>主题</vt:lpstr>
      </vt:variant>
      <vt:variant>
        <vt:i4>5</vt:i4>
      </vt:variant>
      <vt:variant>
        <vt:lpstr>幻灯片标题</vt:lpstr>
      </vt:variant>
      <vt:variant>
        <vt:i4>95</vt:i4>
      </vt:variant>
    </vt:vector>
  </HeadingPairs>
  <TitlesOfParts>
    <vt:vector size="124" baseType="lpstr">
      <vt:lpstr>Arial</vt:lpstr>
      <vt:lpstr>SimSun</vt:lpstr>
      <vt:lpstr>Wingdings</vt:lpstr>
      <vt:lpstr>Gilroy</vt:lpstr>
      <vt:lpstr>GILROY-MEDIUM</vt:lpstr>
      <vt:lpstr>Courier New</vt:lpstr>
      <vt:lpstr>Calibri</vt:lpstr>
      <vt:lpstr>Times New Roman</vt:lpstr>
      <vt:lpstr>Segoe UI</vt:lpstr>
      <vt:lpstr>Montserrat</vt:lpstr>
      <vt:lpstr>ROBOTO LIGHT2001047 LIGHT</vt:lpstr>
      <vt:lpstr>Epilogue Bold</vt:lpstr>
      <vt:lpstr>Cera CY</vt:lpstr>
      <vt:lpstr>Roboto Medium</vt:lpstr>
      <vt:lpstr>Roboto Light</vt:lpstr>
      <vt:lpstr>Gubbi</vt:lpstr>
      <vt:lpstr>DejaVu Sans</vt:lpstr>
      <vt:lpstr>Pagul</vt:lpstr>
      <vt:lpstr>微软雅黑</vt:lpstr>
      <vt:lpstr>Droid Sans Fallback</vt:lpstr>
      <vt:lpstr/>
      <vt:lpstr>Arial Unicode MS</vt:lpstr>
      <vt:lpstr>Calibri Light</vt:lpstr>
      <vt:lpstr>FreeSans</vt:lpstr>
      <vt:lpstr>Тема Office</vt:lpstr>
      <vt:lpstr>1_Тема Office</vt:lpstr>
      <vt:lpstr>2_Тема Office</vt:lpstr>
      <vt:lpstr>3_Тема Office</vt:lpstr>
      <vt:lpstr>4_Тема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Solutions From PostgreSQL</vt:lpstr>
      <vt:lpstr>Solutions From PostgreSQL</vt:lpstr>
      <vt:lpstr>The Memory For Planner</vt:lpstr>
      <vt:lpstr>The Memory For Planner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Optimizer Works</vt:lpstr>
      <vt:lpstr>How AQO Works</vt:lpstr>
      <vt:lpstr>How AQO Works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How AQO Works: Collecting Statistics</vt:lpstr>
      <vt:lpstr>Hooks</vt:lpstr>
      <vt:lpstr>Hooks</vt:lpstr>
      <vt:lpstr>Hooks</vt:lpstr>
      <vt:lpstr>PowerPoint 演示文稿</vt:lpstr>
      <vt:lpstr>Incompletely Executed Node</vt:lpstr>
      <vt:lpstr>Incompletely Executed Node</vt:lpstr>
      <vt:lpstr>Incompletely Executed Node</vt:lpstr>
      <vt:lpstr>Statement timeout</vt:lpstr>
      <vt:lpstr>AQO Learning with Statement Timeout</vt:lpstr>
      <vt:lpstr>AQO Learning with Statement Timeout</vt:lpstr>
      <vt:lpstr>Look-a-like feature</vt:lpstr>
      <vt:lpstr>Look-a-like feature</vt:lpstr>
      <vt:lpstr>Look-a-like feature</vt:lpstr>
      <vt:lpstr>Look-a-like feature</vt:lpstr>
      <vt:lpstr>PowerPoint 演示文稿</vt:lpstr>
      <vt:lpstr>Examples</vt:lpstr>
      <vt:lpstr>AQO Terminology</vt:lpstr>
      <vt:lpstr>AQO Terminology</vt:lpstr>
      <vt:lpstr>AQO Terminology</vt:lpstr>
      <vt:lpstr>1. Functional Dependences</vt:lpstr>
      <vt:lpstr>1. Functional Dependences</vt:lpstr>
      <vt:lpstr>2. Non-Uniformed data</vt:lpstr>
      <vt:lpstr>2. Non-Uniformed data</vt:lpstr>
      <vt:lpstr>2. Non-Uniformed data</vt:lpstr>
      <vt:lpstr>3. Outer Join</vt:lpstr>
      <vt:lpstr>3. Outer Join</vt:lpstr>
      <vt:lpstr>3. Outer Join</vt:lpstr>
      <vt:lpstr>3. Outer Join</vt:lpstr>
      <vt:lpstr>3. Outer Join</vt:lpstr>
      <vt:lpstr>3. The Same Problem On A Difference Scale</vt:lpstr>
      <vt:lpstr>3. The Same Problem On A Difference Scale</vt:lpstr>
      <vt:lpstr>Analysing with aqo_query_stats</vt:lpstr>
      <vt:lpstr>Control queries with AQO </vt:lpstr>
      <vt:lpstr>AQO's storage structure </vt:lpstr>
      <vt:lpstr>PowerPoint 演示文稿</vt:lpstr>
      <vt:lpstr>Internet Movie Database (IMDB)</vt:lpstr>
      <vt:lpstr>Internet Movie Database (IMDB)</vt:lpstr>
      <vt:lpstr>Tests On Join Order Benchmark</vt:lpstr>
      <vt:lpstr>JOB Results In Disabled Mode</vt:lpstr>
      <vt:lpstr>JOB Results In Learn Mode</vt:lpstr>
      <vt:lpstr>JOB Results In Learn Mode</vt:lpstr>
      <vt:lpstr>JOB Results In Learn Mode</vt:lpstr>
      <vt:lpstr>JOB Results In Learn Mode</vt:lpstr>
      <vt:lpstr>JOB Results In Learn Mode</vt:lpstr>
      <vt:lpstr>JOB Results In Learn Mode</vt:lpstr>
      <vt:lpstr>JOB Results In Learn Mode</vt:lpstr>
      <vt:lpstr>Improved Query Performance</vt:lpstr>
      <vt:lpstr>In Conclusion</vt:lpstr>
      <vt:lpstr>In Conclusion</vt:lpstr>
      <vt:lpstr>Plans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Лобанова</dc:creator>
  <cp:lastModifiedBy>alena</cp:lastModifiedBy>
  <cp:revision>744</cp:revision>
  <cp:lastPrinted>2024-05-28T20:52:15Z</cp:lastPrinted>
  <dcterms:created xsi:type="dcterms:W3CDTF">2024-05-28T20:52:15Z</dcterms:created>
  <dcterms:modified xsi:type="dcterms:W3CDTF">2024-05-28T20:52:15Z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